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3" r:id="rId2"/>
    <p:sldMasterId id="2147483946" r:id="rId3"/>
  </p:sldMasterIdLst>
  <p:notesMasterIdLst>
    <p:notesMasterId r:id="rId21"/>
  </p:notesMasterIdLst>
  <p:sldIdLst>
    <p:sldId id="256" r:id="rId4"/>
    <p:sldId id="261" r:id="rId5"/>
    <p:sldId id="307" r:id="rId6"/>
    <p:sldId id="308" r:id="rId7"/>
    <p:sldId id="283" r:id="rId8"/>
    <p:sldId id="305" r:id="rId9"/>
    <p:sldId id="265" r:id="rId10"/>
    <p:sldId id="269" r:id="rId11"/>
    <p:sldId id="300" r:id="rId12"/>
    <p:sldId id="302" r:id="rId13"/>
    <p:sldId id="303" r:id="rId14"/>
    <p:sldId id="304" r:id="rId15"/>
    <p:sldId id="272" r:id="rId16"/>
    <p:sldId id="306" r:id="rId17"/>
    <p:sldId id="262" r:id="rId18"/>
    <p:sldId id="309" r:id="rId19"/>
    <p:sldId id="299" r:id="rId20"/>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3">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2A40D"/>
    <a:srgbClr val="32AE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39" autoAdjust="0"/>
    <p:restoredTop sz="83311" autoAdjust="0"/>
  </p:normalViewPr>
  <p:slideViewPr>
    <p:cSldViewPr>
      <p:cViewPr varScale="1">
        <p:scale>
          <a:sx n="144" d="100"/>
          <a:sy n="144" d="100"/>
        </p:scale>
        <p:origin x="992" y="184"/>
      </p:cViewPr>
      <p:guideLst>
        <p:guide orient="horz" pos="1393"/>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ata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image" Target="../media/image46.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image" Target="../media/image46.jpe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D059C3-DC09-4754-91F6-95DF077A3701}"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5641A1D-420D-475D-9B7E-08C0A333FDC1}">
      <dgm:prSet/>
      <dgm:spPr/>
      <dgm:t>
        <a:bodyPr/>
        <a:lstStyle/>
        <a:p>
          <a:pPr>
            <a:defRPr cap="all"/>
          </a:pPr>
          <a:r>
            <a:rPr lang="en-US" b="0" i="0" dirty="0"/>
            <a:t>Without data, only assumptions and hunches</a:t>
          </a:r>
          <a:endParaRPr lang="en-US" dirty="0"/>
        </a:p>
      </dgm:t>
    </dgm:pt>
    <dgm:pt modelId="{9614D7C6-16F3-47A7-9FE5-55151B1E1AC8}" type="parTrans" cxnId="{3933C828-7EB8-4C25-871B-0F7BE14C62A9}">
      <dgm:prSet/>
      <dgm:spPr/>
      <dgm:t>
        <a:bodyPr/>
        <a:lstStyle/>
        <a:p>
          <a:endParaRPr lang="en-US"/>
        </a:p>
      </dgm:t>
    </dgm:pt>
    <dgm:pt modelId="{3D78AA34-7475-4C13-BA46-862D8F31ADFD}" type="sibTrans" cxnId="{3933C828-7EB8-4C25-871B-0F7BE14C62A9}">
      <dgm:prSet/>
      <dgm:spPr/>
      <dgm:t>
        <a:bodyPr/>
        <a:lstStyle/>
        <a:p>
          <a:endParaRPr lang="en-US"/>
        </a:p>
      </dgm:t>
    </dgm:pt>
    <dgm:pt modelId="{3E684572-B85C-43A7-8D9D-ABBDC40E72C3}">
      <dgm:prSet/>
      <dgm:spPr/>
      <dgm:t>
        <a:bodyPr/>
        <a:lstStyle/>
        <a:p>
          <a:pPr>
            <a:defRPr cap="all"/>
          </a:pPr>
          <a:r>
            <a:rPr lang="en-US" b="0" i="0" dirty="0"/>
            <a:t>Real-world data</a:t>
          </a:r>
          <a:r>
            <a:rPr lang="en-US" dirty="0"/>
            <a:t> – experimentally unravels inferences and insights</a:t>
          </a:r>
        </a:p>
      </dgm:t>
    </dgm:pt>
    <dgm:pt modelId="{EC19CFE4-AE2C-4BF2-8271-6F8B8C4EE9F3}" type="parTrans" cxnId="{B2335162-9EEF-4CEB-AF9D-E08A19F40A84}">
      <dgm:prSet/>
      <dgm:spPr/>
      <dgm:t>
        <a:bodyPr/>
        <a:lstStyle/>
        <a:p>
          <a:endParaRPr lang="en-US"/>
        </a:p>
      </dgm:t>
    </dgm:pt>
    <dgm:pt modelId="{7E915FDE-2D0D-4D33-8CE0-E0F1FF78F252}" type="sibTrans" cxnId="{B2335162-9EEF-4CEB-AF9D-E08A19F40A84}">
      <dgm:prSet/>
      <dgm:spPr/>
      <dgm:t>
        <a:bodyPr/>
        <a:lstStyle/>
        <a:p>
          <a:endParaRPr lang="en-US"/>
        </a:p>
      </dgm:t>
    </dgm:pt>
    <dgm:pt modelId="{AE3D220B-5AA2-48EA-A42C-29A38D128262}" type="pres">
      <dgm:prSet presAssocID="{D2D059C3-DC09-4754-91F6-95DF077A3701}" presName="root" presStyleCnt="0">
        <dgm:presLayoutVars>
          <dgm:dir/>
          <dgm:resizeHandles val="exact"/>
        </dgm:presLayoutVars>
      </dgm:prSet>
      <dgm:spPr/>
    </dgm:pt>
    <dgm:pt modelId="{BEC2ECA3-F196-4DFF-B961-94A35DE0CFD2}" type="pres">
      <dgm:prSet presAssocID="{A5641A1D-420D-475D-9B7E-08C0A333FDC1}" presName="compNode" presStyleCnt="0"/>
      <dgm:spPr/>
    </dgm:pt>
    <dgm:pt modelId="{4914774E-BCC9-4A4E-88A8-407F77FFC50C}" type="pres">
      <dgm:prSet presAssocID="{A5641A1D-420D-475D-9B7E-08C0A333FDC1}" presName="iconBgRect" presStyleLbl="bgShp" presStyleIdx="0" presStyleCnt="2"/>
      <dgm:spPr/>
    </dgm:pt>
    <dgm:pt modelId="{21FE5BE6-645C-4E62-AC52-E7F02578C821}" type="pres">
      <dgm:prSet presAssocID="{A5641A1D-420D-475D-9B7E-08C0A333FDC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 mark"/>
        </a:ext>
      </dgm:extLst>
    </dgm:pt>
    <dgm:pt modelId="{2B8650C3-AEF6-4FB0-BEC5-06D1B7925860}" type="pres">
      <dgm:prSet presAssocID="{A5641A1D-420D-475D-9B7E-08C0A333FDC1}" presName="spaceRect" presStyleCnt="0"/>
      <dgm:spPr/>
    </dgm:pt>
    <dgm:pt modelId="{A43A5771-E2CC-4639-A807-997CC7DC3CBF}" type="pres">
      <dgm:prSet presAssocID="{A5641A1D-420D-475D-9B7E-08C0A333FDC1}" presName="textRect" presStyleLbl="revTx" presStyleIdx="0" presStyleCnt="2" custLinFactNeighborX="4824" custLinFactNeighborY="-3168">
        <dgm:presLayoutVars>
          <dgm:chMax val="1"/>
          <dgm:chPref val="1"/>
        </dgm:presLayoutVars>
      </dgm:prSet>
      <dgm:spPr/>
    </dgm:pt>
    <dgm:pt modelId="{E365E5E6-B89D-4241-84DA-F666447C91E4}" type="pres">
      <dgm:prSet presAssocID="{3D78AA34-7475-4C13-BA46-862D8F31ADFD}" presName="sibTrans" presStyleCnt="0"/>
      <dgm:spPr/>
    </dgm:pt>
    <dgm:pt modelId="{4674E474-E892-4BBC-9FE2-676908A9D2CE}" type="pres">
      <dgm:prSet presAssocID="{3E684572-B85C-43A7-8D9D-ABBDC40E72C3}" presName="compNode" presStyleCnt="0"/>
      <dgm:spPr/>
    </dgm:pt>
    <dgm:pt modelId="{9D183D13-7FC5-497D-A6A2-4409DD04D2F2}" type="pres">
      <dgm:prSet presAssocID="{3E684572-B85C-43A7-8D9D-ABBDC40E72C3}" presName="iconBgRect" presStyleLbl="bgShp" presStyleIdx="1" presStyleCnt="2"/>
      <dgm:spPr/>
    </dgm:pt>
    <dgm:pt modelId="{45FCC54E-2BA4-4DD4-84F0-840EE1C7A2F7}" type="pres">
      <dgm:prSet presAssocID="{3E684572-B85C-43A7-8D9D-ABBDC40E72C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ze"/>
        </a:ext>
      </dgm:extLst>
    </dgm:pt>
    <dgm:pt modelId="{88179F49-7798-45E1-9098-1EB49998D73A}" type="pres">
      <dgm:prSet presAssocID="{3E684572-B85C-43A7-8D9D-ABBDC40E72C3}" presName="spaceRect" presStyleCnt="0"/>
      <dgm:spPr/>
    </dgm:pt>
    <dgm:pt modelId="{01C04AA6-C6B8-46FF-A0DF-01268BAC0311}" type="pres">
      <dgm:prSet presAssocID="{3E684572-B85C-43A7-8D9D-ABBDC40E72C3}" presName="textRect" presStyleLbl="revTx" presStyleIdx="1" presStyleCnt="2" custLinFactNeighborX="-599" custLinFactNeighborY="-12172">
        <dgm:presLayoutVars>
          <dgm:chMax val="1"/>
          <dgm:chPref val="1"/>
        </dgm:presLayoutVars>
      </dgm:prSet>
      <dgm:spPr/>
    </dgm:pt>
  </dgm:ptLst>
  <dgm:cxnLst>
    <dgm:cxn modelId="{5FCC321A-0F32-4136-B766-EADC419A0275}" type="presOf" srcId="{3E684572-B85C-43A7-8D9D-ABBDC40E72C3}" destId="{01C04AA6-C6B8-46FF-A0DF-01268BAC0311}" srcOrd="0" destOrd="0" presId="urn:microsoft.com/office/officeart/2018/5/layout/IconCircleLabelList"/>
    <dgm:cxn modelId="{A561B11F-D906-4A3C-BF69-FF87FBD68B5D}" type="presOf" srcId="{D2D059C3-DC09-4754-91F6-95DF077A3701}" destId="{AE3D220B-5AA2-48EA-A42C-29A38D128262}" srcOrd="0" destOrd="0" presId="urn:microsoft.com/office/officeart/2018/5/layout/IconCircleLabelList"/>
    <dgm:cxn modelId="{3933C828-7EB8-4C25-871B-0F7BE14C62A9}" srcId="{D2D059C3-DC09-4754-91F6-95DF077A3701}" destId="{A5641A1D-420D-475D-9B7E-08C0A333FDC1}" srcOrd="0" destOrd="0" parTransId="{9614D7C6-16F3-47A7-9FE5-55151B1E1AC8}" sibTransId="{3D78AA34-7475-4C13-BA46-862D8F31ADFD}"/>
    <dgm:cxn modelId="{B2335162-9EEF-4CEB-AF9D-E08A19F40A84}" srcId="{D2D059C3-DC09-4754-91F6-95DF077A3701}" destId="{3E684572-B85C-43A7-8D9D-ABBDC40E72C3}" srcOrd="1" destOrd="0" parTransId="{EC19CFE4-AE2C-4BF2-8271-6F8B8C4EE9F3}" sibTransId="{7E915FDE-2D0D-4D33-8CE0-E0F1FF78F252}"/>
    <dgm:cxn modelId="{4854EFDD-C66A-4AE7-BD61-9B1367FD5921}" type="presOf" srcId="{A5641A1D-420D-475D-9B7E-08C0A333FDC1}" destId="{A43A5771-E2CC-4639-A807-997CC7DC3CBF}" srcOrd="0" destOrd="0" presId="urn:microsoft.com/office/officeart/2018/5/layout/IconCircleLabelList"/>
    <dgm:cxn modelId="{B80A35D0-0B87-4345-AAD7-9B7A60E535D6}" type="presParOf" srcId="{AE3D220B-5AA2-48EA-A42C-29A38D128262}" destId="{BEC2ECA3-F196-4DFF-B961-94A35DE0CFD2}" srcOrd="0" destOrd="0" presId="urn:microsoft.com/office/officeart/2018/5/layout/IconCircleLabelList"/>
    <dgm:cxn modelId="{4F125B3F-B453-465F-A912-EB6EB696E89F}" type="presParOf" srcId="{BEC2ECA3-F196-4DFF-B961-94A35DE0CFD2}" destId="{4914774E-BCC9-4A4E-88A8-407F77FFC50C}" srcOrd="0" destOrd="0" presId="urn:microsoft.com/office/officeart/2018/5/layout/IconCircleLabelList"/>
    <dgm:cxn modelId="{30151CAA-C37C-48C1-A53E-8F39D3D489C9}" type="presParOf" srcId="{BEC2ECA3-F196-4DFF-B961-94A35DE0CFD2}" destId="{21FE5BE6-645C-4E62-AC52-E7F02578C821}" srcOrd="1" destOrd="0" presId="urn:microsoft.com/office/officeart/2018/5/layout/IconCircleLabelList"/>
    <dgm:cxn modelId="{CC456FCA-1B74-45DC-B2ED-404273E5DB43}" type="presParOf" srcId="{BEC2ECA3-F196-4DFF-B961-94A35DE0CFD2}" destId="{2B8650C3-AEF6-4FB0-BEC5-06D1B7925860}" srcOrd="2" destOrd="0" presId="urn:microsoft.com/office/officeart/2018/5/layout/IconCircleLabelList"/>
    <dgm:cxn modelId="{09A6D047-294C-4211-98F9-E4C93484CCE6}" type="presParOf" srcId="{BEC2ECA3-F196-4DFF-B961-94A35DE0CFD2}" destId="{A43A5771-E2CC-4639-A807-997CC7DC3CBF}" srcOrd="3" destOrd="0" presId="urn:microsoft.com/office/officeart/2018/5/layout/IconCircleLabelList"/>
    <dgm:cxn modelId="{26647FC3-7F82-4A56-A233-9D83D8DD1368}" type="presParOf" srcId="{AE3D220B-5AA2-48EA-A42C-29A38D128262}" destId="{E365E5E6-B89D-4241-84DA-F666447C91E4}" srcOrd="1" destOrd="0" presId="urn:microsoft.com/office/officeart/2018/5/layout/IconCircleLabelList"/>
    <dgm:cxn modelId="{C53E6E5C-B52F-42D4-82CF-F000982ACF99}" type="presParOf" srcId="{AE3D220B-5AA2-48EA-A42C-29A38D128262}" destId="{4674E474-E892-4BBC-9FE2-676908A9D2CE}" srcOrd="2" destOrd="0" presId="urn:microsoft.com/office/officeart/2018/5/layout/IconCircleLabelList"/>
    <dgm:cxn modelId="{F362C19A-2322-4902-B108-6A142F344388}" type="presParOf" srcId="{4674E474-E892-4BBC-9FE2-676908A9D2CE}" destId="{9D183D13-7FC5-497D-A6A2-4409DD04D2F2}" srcOrd="0" destOrd="0" presId="urn:microsoft.com/office/officeart/2018/5/layout/IconCircleLabelList"/>
    <dgm:cxn modelId="{7FD448D4-A0F6-4812-8F59-C274150FC9D1}" type="presParOf" srcId="{4674E474-E892-4BBC-9FE2-676908A9D2CE}" destId="{45FCC54E-2BA4-4DD4-84F0-840EE1C7A2F7}" srcOrd="1" destOrd="0" presId="urn:microsoft.com/office/officeart/2018/5/layout/IconCircleLabelList"/>
    <dgm:cxn modelId="{31C22389-A58A-4FD7-8A7E-C528AC0E6564}" type="presParOf" srcId="{4674E474-E892-4BBC-9FE2-676908A9D2CE}" destId="{88179F49-7798-45E1-9098-1EB49998D73A}" srcOrd="2" destOrd="0" presId="urn:microsoft.com/office/officeart/2018/5/layout/IconCircleLabelList"/>
    <dgm:cxn modelId="{335EC6DE-8A0D-4230-A205-8DB4468340B0}" type="presParOf" srcId="{4674E474-E892-4BBC-9FE2-676908A9D2CE}" destId="{01C04AA6-C6B8-46FF-A0DF-01268BAC0311}"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340E4A-8274-E546-9BE7-809F56863F84}" type="doc">
      <dgm:prSet loTypeId="urn:microsoft.com/office/officeart/2005/8/layout/hierarchy1" loCatId="" qsTypeId="urn:microsoft.com/office/officeart/2005/8/quickstyle/simple1" qsCatId="simple" csTypeId="urn:microsoft.com/office/officeart/2005/8/colors/accent1_2" csCatId="accent1" phldr="1"/>
      <dgm:spPr/>
      <dgm:t>
        <a:bodyPr/>
        <a:lstStyle/>
        <a:p>
          <a:endParaRPr lang="en-US"/>
        </a:p>
      </dgm:t>
    </dgm:pt>
    <dgm:pt modelId="{C84A3F52-DE65-CD41-A32B-53247E21D5D6}">
      <dgm:prSet phldrT="[Text]" custT="1"/>
      <dgm:spPr/>
      <dgm:t>
        <a:bodyPr/>
        <a:lstStyle/>
        <a:p>
          <a:r>
            <a:rPr lang="en-US" sz="1800" dirty="0"/>
            <a:t>Schooling -&gt; Life Expectancy </a:t>
          </a:r>
        </a:p>
      </dgm:t>
    </dgm:pt>
    <dgm:pt modelId="{E5FE11E6-E8F3-5D4A-AA74-9C3CC68E23E7}" type="parTrans" cxnId="{27AB8899-7D48-1A48-A09D-A0B2BCD75279}">
      <dgm:prSet/>
      <dgm:spPr/>
      <dgm:t>
        <a:bodyPr/>
        <a:lstStyle/>
        <a:p>
          <a:endParaRPr lang="en-US"/>
        </a:p>
      </dgm:t>
    </dgm:pt>
    <dgm:pt modelId="{CC1F2F23-78EA-5D4B-BD80-604AC91BA8D2}" type="sibTrans" cxnId="{27AB8899-7D48-1A48-A09D-A0B2BCD75279}">
      <dgm:prSet/>
      <dgm:spPr/>
      <dgm:t>
        <a:bodyPr/>
        <a:lstStyle/>
        <a:p>
          <a:endParaRPr lang="en-US"/>
        </a:p>
      </dgm:t>
    </dgm:pt>
    <dgm:pt modelId="{A111D955-A0EA-034F-AFB0-E96E7E4D112D}">
      <dgm:prSet phldrT="[Text]" custT="1"/>
      <dgm:spPr/>
      <dgm:t>
        <a:bodyPr/>
        <a:lstStyle/>
        <a:p>
          <a:r>
            <a:rPr lang="en-US" sz="1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Visible Relationship</a:t>
          </a:r>
        </a:p>
        <a:p>
          <a:r>
            <a:rPr lang="en-US" sz="1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(Correlation)</a:t>
          </a:r>
        </a:p>
      </dgm:t>
    </dgm:pt>
    <dgm:pt modelId="{B7B37BEF-B1A7-8C4D-9482-D8EEF896B4F9}" type="parTrans" cxnId="{7AE724DF-973D-0C4F-853F-C5BF2756D6A8}">
      <dgm:prSet/>
      <dgm:spPr/>
      <dgm:t>
        <a:bodyPr/>
        <a:lstStyle/>
        <a:p>
          <a:endParaRPr lang="en-US"/>
        </a:p>
      </dgm:t>
    </dgm:pt>
    <dgm:pt modelId="{21B21399-6961-F94A-879E-E44B223FBB9C}" type="sibTrans" cxnId="{7AE724DF-973D-0C4F-853F-C5BF2756D6A8}">
      <dgm:prSet/>
      <dgm:spPr/>
      <dgm:t>
        <a:bodyPr/>
        <a:lstStyle/>
        <a:p>
          <a:endParaRPr lang="en-US"/>
        </a:p>
      </dgm:t>
    </dgm:pt>
    <dgm:pt modelId="{65D0A9BF-36C0-BB40-9DCC-C4D1FFCBCD2B}">
      <dgm:prSet phldrT="[Text]" custT="1"/>
      <dgm:spPr/>
      <dgm:t>
        <a:bodyPr/>
        <a:lstStyle/>
        <a:p>
          <a:r>
            <a:rPr lang="en-US" sz="1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Schooling</a:t>
          </a:r>
          <a:r>
            <a:rPr lang="en-US" sz="1600" kern="1200" baseline="0" dirty="0">
              <a:solidFill>
                <a:prstClr val="black">
                  <a:hueOff val="0"/>
                  <a:satOff val="0"/>
                  <a:lumOff val="0"/>
                  <a:alphaOff val="0"/>
                </a:prstClr>
              </a:solidFill>
              <a:latin typeface="Calibri" panose="020F0502020204030204" pitchFamily="34" charset="0"/>
              <a:ea typeface="+mn-ea"/>
              <a:cs typeface="Calibri" panose="020F0502020204030204" pitchFamily="34" charset="0"/>
            </a:rPr>
            <a:t> has +</a:t>
          </a:r>
          <a:r>
            <a:rPr lang="en-US" sz="1600" kern="1200" baseline="0" dirty="0" err="1">
              <a:solidFill>
                <a:prstClr val="black">
                  <a:hueOff val="0"/>
                  <a:satOff val="0"/>
                  <a:lumOff val="0"/>
                  <a:alphaOff val="0"/>
                </a:prstClr>
              </a:solidFill>
              <a:latin typeface="Calibri" panose="020F0502020204030204" pitchFamily="34" charset="0"/>
              <a:ea typeface="+mn-ea"/>
              <a:cs typeface="Calibri" panose="020F0502020204030204" pitchFamily="34" charset="0"/>
            </a:rPr>
            <a:t>ve</a:t>
          </a:r>
          <a:r>
            <a:rPr lang="en-US" sz="1600" kern="1200" baseline="0" dirty="0">
              <a:solidFill>
                <a:prstClr val="black">
                  <a:hueOff val="0"/>
                  <a:satOff val="0"/>
                  <a:lumOff val="0"/>
                  <a:alphaOff val="0"/>
                </a:prstClr>
              </a:solidFill>
              <a:latin typeface="Calibri" panose="020F0502020204030204" pitchFamily="34" charset="0"/>
              <a:ea typeface="+mn-ea"/>
              <a:cs typeface="Calibri" panose="020F0502020204030204" pitchFamily="34" charset="0"/>
            </a:rPr>
            <a:t> correlation on life expectancy</a:t>
          </a:r>
          <a:endParaRPr lang="en-US" sz="1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endParaRPr>
        </a:p>
      </dgm:t>
    </dgm:pt>
    <dgm:pt modelId="{68517E97-C6E7-7D4A-9CC0-EF3DD0623ACC}" type="parTrans" cxnId="{968317C7-95AE-2B45-8768-F1B242428E1E}">
      <dgm:prSet/>
      <dgm:spPr/>
      <dgm:t>
        <a:bodyPr/>
        <a:lstStyle/>
        <a:p>
          <a:endParaRPr lang="en-US"/>
        </a:p>
      </dgm:t>
    </dgm:pt>
    <dgm:pt modelId="{322E1F2C-A252-B44B-A618-58447E105E23}" type="sibTrans" cxnId="{968317C7-95AE-2B45-8768-F1B242428E1E}">
      <dgm:prSet/>
      <dgm:spPr/>
      <dgm:t>
        <a:bodyPr/>
        <a:lstStyle/>
        <a:p>
          <a:endParaRPr lang="en-US"/>
        </a:p>
      </dgm:t>
    </dgm:pt>
    <dgm:pt modelId="{2C8937E8-DF52-7748-AD3F-984E0D952305}">
      <dgm:prSet phldrT="[Text]" custT="1"/>
      <dgm:spPr/>
      <dgm:t>
        <a:bodyPr/>
        <a:lstStyle/>
        <a:p>
          <a:r>
            <a:rPr lang="en-US" sz="1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No Relationship</a:t>
          </a:r>
        </a:p>
      </dgm:t>
    </dgm:pt>
    <dgm:pt modelId="{FFD5CE3F-18E3-AE44-A9AE-69DA7754B140}" type="parTrans" cxnId="{BB777DEC-8B84-3749-BBB7-141871248F6C}">
      <dgm:prSet/>
      <dgm:spPr/>
      <dgm:t>
        <a:bodyPr/>
        <a:lstStyle/>
        <a:p>
          <a:endParaRPr lang="en-US"/>
        </a:p>
      </dgm:t>
    </dgm:pt>
    <dgm:pt modelId="{38F97F1F-9C7A-2A4D-A1CB-A4F18058A0FF}" type="sibTrans" cxnId="{BB777DEC-8B84-3749-BBB7-141871248F6C}">
      <dgm:prSet/>
      <dgm:spPr/>
      <dgm:t>
        <a:bodyPr/>
        <a:lstStyle/>
        <a:p>
          <a:endParaRPr lang="en-US"/>
        </a:p>
      </dgm:t>
    </dgm:pt>
    <dgm:pt modelId="{9A9FC42D-BDF5-2744-ACC9-5540FCCCE2EF}">
      <dgm:prSet phldrT="[Text]" custT="1"/>
      <dgm:spPr/>
      <dgm:t>
        <a:bodyPr/>
        <a:lstStyle/>
        <a:p>
          <a:r>
            <a:rPr lang="en-US" sz="1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Schooling</a:t>
          </a:r>
          <a:r>
            <a:rPr lang="en-US" sz="1600" kern="1200" baseline="0" dirty="0">
              <a:solidFill>
                <a:prstClr val="black">
                  <a:hueOff val="0"/>
                  <a:satOff val="0"/>
                  <a:lumOff val="0"/>
                  <a:alphaOff val="0"/>
                </a:prstClr>
              </a:solidFill>
              <a:latin typeface="Calibri" panose="020F0502020204030204" pitchFamily="34" charset="0"/>
              <a:ea typeface="+mn-ea"/>
              <a:cs typeface="Calibri" panose="020F0502020204030204" pitchFamily="34" charset="0"/>
            </a:rPr>
            <a:t> has -</a:t>
          </a:r>
          <a:r>
            <a:rPr lang="en-US" sz="1600" kern="1200" baseline="0" dirty="0" err="1">
              <a:solidFill>
                <a:prstClr val="black">
                  <a:hueOff val="0"/>
                  <a:satOff val="0"/>
                  <a:lumOff val="0"/>
                  <a:alphaOff val="0"/>
                </a:prstClr>
              </a:solidFill>
              <a:latin typeface="Calibri" panose="020F0502020204030204" pitchFamily="34" charset="0"/>
              <a:ea typeface="+mn-ea"/>
              <a:cs typeface="Calibri" panose="020F0502020204030204" pitchFamily="34" charset="0"/>
            </a:rPr>
            <a:t>ve</a:t>
          </a:r>
          <a:r>
            <a:rPr lang="en-US" sz="1600" kern="1200" baseline="0" dirty="0">
              <a:solidFill>
                <a:prstClr val="black">
                  <a:hueOff val="0"/>
                  <a:satOff val="0"/>
                  <a:lumOff val="0"/>
                  <a:alphaOff val="0"/>
                </a:prstClr>
              </a:solidFill>
              <a:latin typeface="Calibri" panose="020F0502020204030204" pitchFamily="34" charset="0"/>
              <a:ea typeface="+mn-ea"/>
              <a:cs typeface="Calibri" panose="020F0502020204030204" pitchFamily="34" charset="0"/>
            </a:rPr>
            <a:t> correlation on life expectancy</a:t>
          </a:r>
          <a:endParaRPr lang="en-US" sz="1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endParaRPr>
        </a:p>
      </dgm:t>
    </dgm:pt>
    <dgm:pt modelId="{EA4879DD-A43A-6A44-97C4-3011E1563EE2}" type="sibTrans" cxnId="{B413A328-71B7-2B49-A7A6-E75BE0602F32}">
      <dgm:prSet/>
      <dgm:spPr/>
      <dgm:t>
        <a:bodyPr/>
        <a:lstStyle/>
        <a:p>
          <a:endParaRPr lang="en-US"/>
        </a:p>
      </dgm:t>
    </dgm:pt>
    <dgm:pt modelId="{A81BD03A-862E-8E4B-B969-CC174E7AC162}" type="parTrans" cxnId="{B413A328-71B7-2B49-A7A6-E75BE0602F32}">
      <dgm:prSet/>
      <dgm:spPr/>
      <dgm:t>
        <a:bodyPr/>
        <a:lstStyle/>
        <a:p>
          <a:endParaRPr lang="en-US"/>
        </a:p>
      </dgm:t>
    </dgm:pt>
    <dgm:pt modelId="{ADCD89A8-AF22-9B4A-8974-6054978E04DC}" type="pres">
      <dgm:prSet presAssocID="{C1340E4A-8274-E546-9BE7-809F56863F84}" presName="hierChild1" presStyleCnt="0">
        <dgm:presLayoutVars>
          <dgm:chPref val="1"/>
          <dgm:dir/>
          <dgm:animOne val="branch"/>
          <dgm:animLvl val="lvl"/>
          <dgm:resizeHandles/>
        </dgm:presLayoutVars>
      </dgm:prSet>
      <dgm:spPr/>
    </dgm:pt>
    <dgm:pt modelId="{68B611AA-416A-8B45-B6BB-B4EB635014DC}" type="pres">
      <dgm:prSet presAssocID="{C84A3F52-DE65-CD41-A32B-53247E21D5D6}" presName="hierRoot1" presStyleCnt="0"/>
      <dgm:spPr/>
    </dgm:pt>
    <dgm:pt modelId="{21D7DC7F-F9DD-0B46-BD3B-181102174190}" type="pres">
      <dgm:prSet presAssocID="{C84A3F52-DE65-CD41-A32B-53247E21D5D6}" presName="composite" presStyleCnt="0"/>
      <dgm:spPr/>
    </dgm:pt>
    <dgm:pt modelId="{B3EB2A2E-BCA4-D248-8063-96569B2596BB}" type="pres">
      <dgm:prSet presAssocID="{C84A3F52-DE65-CD41-A32B-53247E21D5D6}" presName="background" presStyleLbl="node0" presStyleIdx="0" presStyleCnt="1"/>
      <dgm:spPr/>
    </dgm:pt>
    <dgm:pt modelId="{DA3920C5-B5B6-0A46-BBFB-AF52CD58A74E}" type="pres">
      <dgm:prSet presAssocID="{C84A3F52-DE65-CD41-A32B-53247E21D5D6}" presName="text" presStyleLbl="fgAcc0" presStyleIdx="0" presStyleCnt="1" custScaleX="245309" custScaleY="98748">
        <dgm:presLayoutVars>
          <dgm:chPref val="3"/>
        </dgm:presLayoutVars>
      </dgm:prSet>
      <dgm:spPr/>
    </dgm:pt>
    <dgm:pt modelId="{FF97C01F-B108-334E-B81E-489A81DB3C84}" type="pres">
      <dgm:prSet presAssocID="{C84A3F52-DE65-CD41-A32B-53247E21D5D6}" presName="hierChild2" presStyleCnt="0"/>
      <dgm:spPr/>
    </dgm:pt>
    <dgm:pt modelId="{95E51560-B488-B44C-B5E2-BD02A783703C}" type="pres">
      <dgm:prSet presAssocID="{B7B37BEF-B1A7-8C4D-9482-D8EEF896B4F9}" presName="Name10" presStyleLbl="parChTrans1D2" presStyleIdx="0" presStyleCnt="2"/>
      <dgm:spPr/>
    </dgm:pt>
    <dgm:pt modelId="{F35D4553-0FAD-9D47-83F7-505447C3C418}" type="pres">
      <dgm:prSet presAssocID="{A111D955-A0EA-034F-AFB0-E96E7E4D112D}" presName="hierRoot2" presStyleCnt="0"/>
      <dgm:spPr/>
    </dgm:pt>
    <dgm:pt modelId="{2C8361F1-B8E0-2D45-99C0-15AFFD06DDD7}" type="pres">
      <dgm:prSet presAssocID="{A111D955-A0EA-034F-AFB0-E96E7E4D112D}" presName="composite2" presStyleCnt="0"/>
      <dgm:spPr/>
    </dgm:pt>
    <dgm:pt modelId="{D2462096-AD34-3748-B36B-D51C341BCD16}" type="pres">
      <dgm:prSet presAssocID="{A111D955-A0EA-034F-AFB0-E96E7E4D112D}" presName="background2" presStyleLbl="node2" presStyleIdx="0" presStyleCnt="2"/>
      <dgm:spPr/>
    </dgm:pt>
    <dgm:pt modelId="{874D1137-31E3-C64B-81E7-BFAD02213F86}" type="pres">
      <dgm:prSet presAssocID="{A111D955-A0EA-034F-AFB0-E96E7E4D112D}" presName="text2" presStyleLbl="fgAcc2" presStyleIdx="0" presStyleCnt="2" custLinFactNeighborX="-31551" custLinFactNeighborY="-468">
        <dgm:presLayoutVars>
          <dgm:chPref val="3"/>
        </dgm:presLayoutVars>
      </dgm:prSet>
      <dgm:spPr/>
    </dgm:pt>
    <dgm:pt modelId="{96B44D4A-A662-5447-881A-E18F1E9F9488}" type="pres">
      <dgm:prSet presAssocID="{A111D955-A0EA-034F-AFB0-E96E7E4D112D}" presName="hierChild3" presStyleCnt="0"/>
      <dgm:spPr/>
    </dgm:pt>
    <dgm:pt modelId="{0721F0A1-F23D-F845-920C-6F81761DF9BC}" type="pres">
      <dgm:prSet presAssocID="{68517E97-C6E7-7D4A-9CC0-EF3DD0623ACC}" presName="Name17" presStyleLbl="parChTrans1D3" presStyleIdx="0" presStyleCnt="2"/>
      <dgm:spPr/>
    </dgm:pt>
    <dgm:pt modelId="{1896F146-55DC-3847-9A0B-8B4C29B31A16}" type="pres">
      <dgm:prSet presAssocID="{65D0A9BF-36C0-BB40-9DCC-C4D1FFCBCD2B}" presName="hierRoot3" presStyleCnt="0"/>
      <dgm:spPr/>
    </dgm:pt>
    <dgm:pt modelId="{997AD901-3D89-D740-BB87-07850014F65C}" type="pres">
      <dgm:prSet presAssocID="{65D0A9BF-36C0-BB40-9DCC-C4D1FFCBCD2B}" presName="composite3" presStyleCnt="0"/>
      <dgm:spPr/>
    </dgm:pt>
    <dgm:pt modelId="{DFA1BFF2-9BB9-D24A-BBBA-CB83887FBF08}" type="pres">
      <dgm:prSet presAssocID="{65D0A9BF-36C0-BB40-9DCC-C4D1FFCBCD2B}" presName="background3" presStyleLbl="node3" presStyleIdx="0" presStyleCnt="2"/>
      <dgm:spPr/>
    </dgm:pt>
    <dgm:pt modelId="{5D4FCC0C-DBE8-3846-9AAA-9BA75A02FC91}" type="pres">
      <dgm:prSet presAssocID="{65D0A9BF-36C0-BB40-9DCC-C4D1FFCBCD2B}" presName="text3" presStyleLbl="fgAcc3" presStyleIdx="0" presStyleCnt="2" custLinFactNeighborX="-14695" custLinFactNeighborY="4058">
        <dgm:presLayoutVars>
          <dgm:chPref val="3"/>
        </dgm:presLayoutVars>
      </dgm:prSet>
      <dgm:spPr/>
    </dgm:pt>
    <dgm:pt modelId="{6A09958D-F7C6-2548-865D-088D2F63E1F7}" type="pres">
      <dgm:prSet presAssocID="{65D0A9BF-36C0-BB40-9DCC-C4D1FFCBCD2B}" presName="hierChild4" presStyleCnt="0"/>
      <dgm:spPr/>
    </dgm:pt>
    <dgm:pt modelId="{BD398FA6-9566-C449-BB55-9D9287B0D35E}" type="pres">
      <dgm:prSet presAssocID="{A81BD03A-862E-8E4B-B969-CC174E7AC162}" presName="Name17" presStyleLbl="parChTrans1D3" presStyleIdx="1" presStyleCnt="2"/>
      <dgm:spPr/>
    </dgm:pt>
    <dgm:pt modelId="{5C8DF38C-8BA1-6144-82B0-7EF51E494840}" type="pres">
      <dgm:prSet presAssocID="{9A9FC42D-BDF5-2744-ACC9-5540FCCCE2EF}" presName="hierRoot3" presStyleCnt="0"/>
      <dgm:spPr/>
    </dgm:pt>
    <dgm:pt modelId="{74F0F156-4C63-EF4C-BAD6-615BAF6F8D08}" type="pres">
      <dgm:prSet presAssocID="{9A9FC42D-BDF5-2744-ACC9-5540FCCCE2EF}" presName="composite3" presStyleCnt="0"/>
      <dgm:spPr/>
    </dgm:pt>
    <dgm:pt modelId="{56DAA493-E5FA-3645-8FB7-AEBD2EB690C2}" type="pres">
      <dgm:prSet presAssocID="{9A9FC42D-BDF5-2744-ACC9-5540FCCCE2EF}" presName="background3" presStyleLbl="node3" presStyleIdx="1" presStyleCnt="2"/>
      <dgm:spPr/>
    </dgm:pt>
    <dgm:pt modelId="{E856DEB3-F5DF-FC4D-8F30-9F7DF94CC127}" type="pres">
      <dgm:prSet presAssocID="{9A9FC42D-BDF5-2744-ACC9-5540FCCCE2EF}" presName="text3" presStyleLbl="fgAcc3" presStyleIdx="1" presStyleCnt="2" custLinFactNeighborX="2900" custLinFactNeighborY="4058">
        <dgm:presLayoutVars>
          <dgm:chPref val="3"/>
        </dgm:presLayoutVars>
      </dgm:prSet>
      <dgm:spPr/>
    </dgm:pt>
    <dgm:pt modelId="{965667E2-7546-EB42-9ABB-65B22CD3089C}" type="pres">
      <dgm:prSet presAssocID="{9A9FC42D-BDF5-2744-ACC9-5540FCCCE2EF}" presName="hierChild4" presStyleCnt="0"/>
      <dgm:spPr/>
    </dgm:pt>
    <dgm:pt modelId="{8F21596C-A377-BA4D-A83B-9C4A611F02B9}" type="pres">
      <dgm:prSet presAssocID="{FFD5CE3F-18E3-AE44-A9AE-69DA7754B140}" presName="Name10" presStyleLbl="parChTrans1D2" presStyleIdx="1" presStyleCnt="2"/>
      <dgm:spPr/>
    </dgm:pt>
    <dgm:pt modelId="{1A4D552D-2F86-4844-BD0E-7EB3F580223F}" type="pres">
      <dgm:prSet presAssocID="{2C8937E8-DF52-7748-AD3F-984E0D952305}" presName="hierRoot2" presStyleCnt="0"/>
      <dgm:spPr/>
    </dgm:pt>
    <dgm:pt modelId="{D6203F26-2B34-8646-950E-21E298CECE45}" type="pres">
      <dgm:prSet presAssocID="{2C8937E8-DF52-7748-AD3F-984E0D952305}" presName="composite2" presStyleCnt="0"/>
      <dgm:spPr/>
    </dgm:pt>
    <dgm:pt modelId="{7BE6CE3B-F29A-9A41-A6F5-7BEEE665B5B8}" type="pres">
      <dgm:prSet presAssocID="{2C8937E8-DF52-7748-AD3F-984E0D952305}" presName="background2" presStyleLbl="node2" presStyleIdx="1" presStyleCnt="2"/>
      <dgm:spPr/>
    </dgm:pt>
    <dgm:pt modelId="{E5E9FBEC-BA5F-F045-91E6-2F944C21B8E5}" type="pres">
      <dgm:prSet presAssocID="{2C8937E8-DF52-7748-AD3F-984E0D952305}" presName="text2" presStyleLbl="fgAcc2" presStyleIdx="1" presStyleCnt="2" custLinFactNeighborX="29386" custLinFactNeighborY="-468">
        <dgm:presLayoutVars>
          <dgm:chPref val="3"/>
        </dgm:presLayoutVars>
      </dgm:prSet>
      <dgm:spPr/>
    </dgm:pt>
    <dgm:pt modelId="{14B8AA69-C9C7-9A4B-BAA5-B8264EA84EB0}" type="pres">
      <dgm:prSet presAssocID="{2C8937E8-DF52-7748-AD3F-984E0D952305}" presName="hierChild3" presStyleCnt="0"/>
      <dgm:spPr/>
    </dgm:pt>
  </dgm:ptLst>
  <dgm:cxnLst>
    <dgm:cxn modelId="{69BD9B18-0FB0-DD47-A194-55552C3CA508}" type="presOf" srcId="{65D0A9BF-36C0-BB40-9DCC-C4D1FFCBCD2B}" destId="{5D4FCC0C-DBE8-3846-9AAA-9BA75A02FC91}" srcOrd="0" destOrd="0" presId="urn:microsoft.com/office/officeart/2005/8/layout/hierarchy1"/>
    <dgm:cxn modelId="{B413A328-71B7-2B49-A7A6-E75BE0602F32}" srcId="{A111D955-A0EA-034F-AFB0-E96E7E4D112D}" destId="{9A9FC42D-BDF5-2744-ACC9-5540FCCCE2EF}" srcOrd="1" destOrd="0" parTransId="{A81BD03A-862E-8E4B-B969-CC174E7AC162}" sibTransId="{EA4879DD-A43A-6A44-97C4-3011E1563EE2}"/>
    <dgm:cxn modelId="{C7DEC73F-07AF-9D4C-9C47-F0B223D00D25}" type="presOf" srcId="{9A9FC42D-BDF5-2744-ACC9-5540FCCCE2EF}" destId="{E856DEB3-F5DF-FC4D-8F30-9F7DF94CC127}" srcOrd="0" destOrd="0" presId="urn:microsoft.com/office/officeart/2005/8/layout/hierarchy1"/>
    <dgm:cxn modelId="{E3C46A54-23CA-B543-AC2E-DE5F4CA5DE21}" type="presOf" srcId="{A81BD03A-862E-8E4B-B969-CC174E7AC162}" destId="{BD398FA6-9566-C449-BB55-9D9287B0D35E}" srcOrd="0" destOrd="0" presId="urn:microsoft.com/office/officeart/2005/8/layout/hierarchy1"/>
    <dgm:cxn modelId="{9450F265-21AA-0749-9610-EF1DAB5AC470}" type="presOf" srcId="{B7B37BEF-B1A7-8C4D-9482-D8EEF896B4F9}" destId="{95E51560-B488-B44C-B5E2-BD02A783703C}" srcOrd="0" destOrd="0" presId="urn:microsoft.com/office/officeart/2005/8/layout/hierarchy1"/>
    <dgm:cxn modelId="{CBFDBF6E-F29D-7E41-8350-FE460F36B1CD}" type="presOf" srcId="{FFD5CE3F-18E3-AE44-A9AE-69DA7754B140}" destId="{8F21596C-A377-BA4D-A83B-9C4A611F02B9}" srcOrd="0" destOrd="0" presId="urn:microsoft.com/office/officeart/2005/8/layout/hierarchy1"/>
    <dgm:cxn modelId="{76A0F16F-ED84-4F45-A1FE-B5C5C49C05E4}" type="presOf" srcId="{C1340E4A-8274-E546-9BE7-809F56863F84}" destId="{ADCD89A8-AF22-9B4A-8974-6054978E04DC}" srcOrd="0" destOrd="0" presId="urn:microsoft.com/office/officeart/2005/8/layout/hierarchy1"/>
    <dgm:cxn modelId="{B6CC7587-4150-8C45-964C-FD76B059473E}" type="presOf" srcId="{2C8937E8-DF52-7748-AD3F-984E0D952305}" destId="{E5E9FBEC-BA5F-F045-91E6-2F944C21B8E5}" srcOrd="0" destOrd="0" presId="urn:microsoft.com/office/officeart/2005/8/layout/hierarchy1"/>
    <dgm:cxn modelId="{27AB8899-7D48-1A48-A09D-A0B2BCD75279}" srcId="{C1340E4A-8274-E546-9BE7-809F56863F84}" destId="{C84A3F52-DE65-CD41-A32B-53247E21D5D6}" srcOrd="0" destOrd="0" parTransId="{E5FE11E6-E8F3-5D4A-AA74-9C3CC68E23E7}" sibTransId="{CC1F2F23-78EA-5D4B-BD80-604AC91BA8D2}"/>
    <dgm:cxn modelId="{83FD0FA2-BA4D-7F41-9534-7F198CD0C48E}" type="presOf" srcId="{A111D955-A0EA-034F-AFB0-E96E7E4D112D}" destId="{874D1137-31E3-C64B-81E7-BFAD02213F86}" srcOrd="0" destOrd="0" presId="urn:microsoft.com/office/officeart/2005/8/layout/hierarchy1"/>
    <dgm:cxn modelId="{DC7B38BB-C484-DF40-886F-D21A398D3506}" type="presOf" srcId="{C84A3F52-DE65-CD41-A32B-53247E21D5D6}" destId="{DA3920C5-B5B6-0A46-BBFB-AF52CD58A74E}" srcOrd="0" destOrd="0" presId="urn:microsoft.com/office/officeart/2005/8/layout/hierarchy1"/>
    <dgm:cxn modelId="{968317C7-95AE-2B45-8768-F1B242428E1E}" srcId="{A111D955-A0EA-034F-AFB0-E96E7E4D112D}" destId="{65D0A9BF-36C0-BB40-9DCC-C4D1FFCBCD2B}" srcOrd="0" destOrd="0" parTransId="{68517E97-C6E7-7D4A-9CC0-EF3DD0623ACC}" sibTransId="{322E1F2C-A252-B44B-A618-58447E105E23}"/>
    <dgm:cxn modelId="{984743C7-1440-4E4E-B48A-B2EB9ABBC24B}" type="presOf" srcId="{68517E97-C6E7-7D4A-9CC0-EF3DD0623ACC}" destId="{0721F0A1-F23D-F845-920C-6F81761DF9BC}" srcOrd="0" destOrd="0" presId="urn:microsoft.com/office/officeart/2005/8/layout/hierarchy1"/>
    <dgm:cxn modelId="{7AE724DF-973D-0C4F-853F-C5BF2756D6A8}" srcId="{C84A3F52-DE65-CD41-A32B-53247E21D5D6}" destId="{A111D955-A0EA-034F-AFB0-E96E7E4D112D}" srcOrd="0" destOrd="0" parTransId="{B7B37BEF-B1A7-8C4D-9482-D8EEF896B4F9}" sibTransId="{21B21399-6961-F94A-879E-E44B223FBB9C}"/>
    <dgm:cxn modelId="{BB777DEC-8B84-3749-BBB7-141871248F6C}" srcId="{C84A3F52-DE65-CD41-A32B-53247E21D5D6}" destId="{2C8937E8-DF52-7748-AD3F-984E0D952305}" srcOrd="1" destOrd="0" parTransId="{FFD5CE3F-18E3-AE44-A9AE-69DA7754B140}" sibTransId="{38F97F1F-9C7A-2A4D-A1CB-A4F18058A0FF}"/>
    <dgm:cxn modelId="{C6391DC4-C960-2F47-A6EB-719F97CEB24A}" type="presParOf" srcId="{ADCD89A8-AF22-9B4A-8974-6054978E04DC}" destId="{68B611AA-416A-8B45-B6BB-B4EB635014DC}" srcOrd="0" destOrd="0" presId="urn:microsoft.com/office/officeart/2005/8/layout/hierarchy1"/>
    <dgm:cxn modelId="{314EE9CE-5802-314E-88B5-95E0F3263905}" type="presParOf" srcId="{68B611AA-416A-8B45-B6BB-B4EB635014DC}" destId="{21D7DC7F-F9DD-0B46-BD3B-181102174190}" srcOrd="0" destOrd="0" presId="urn:microsoft.com/office/officeart/2005/8/layout/hierarchy1"/>
    <dgm:cxn modelId="{3AB7D3E6-8496-9F45-9304-5B4EDA97F6FE}" type="presParOf" srcId="{21D7DC7F-F9DD-0B46-BD3B-181102174190}" destId="{B3EB2A2E-BCA4-D248-8063-96569B2596BB}" srcOrd="0" destOrd="0" presId="urn:microsoft.com/office/officeart/2005/8/layout/hierarchy1"/>
    <dgm:cxn modelId="{10895C32-C77A-3747-A024-6F96B459A324}" type="presParOf" srcId="{21D7DC7F-F9DD-0B46-BD3B-181102174190}" destId="{DA3920C5-B5B6-0A46-BBFB-AF52CD58A74E}" srcOrd="1" destOrd="0" presId="urn:microsoft.com/office/officeart/2005/8/layout/hierarchy1"/>
    <dgm:cxn modelId="{1294DBAE-1120-C94A-8080-D9C819AA5B8F}" type="presParOf" srcId="{68B611AA-416A-8B45-B6BB-B4EB635014DC}" destId="{FF97C01F-B108-334E-B81E-489A81DB3C84}" srcOrd="1" destOrd="0" presId="urn:microsoft.com/office/officeart/2005/8/layout/hierarchy1"/>
    <dgm:cxn modelId="{B23A7923-C472-BF4A-AD4E-92CD3E64FA70}" type="presParOf" srcId="{FF97C01F-B108-334E-B81E-489A81DB3C84}" destId="{95E51560-B488-B44C-B5E2-BD02A783703C}" srcOrd="0" destOrd="0" presId="urn:microsoft.com/office/officeart/2005/8/layout/hierarchy1"/>
    <dgm:cxn modelId="{B277FA9B-E9CE-F840-9505-162114FA11EE}" type="presParOf" srcId="{FF97C01F-B108-334E-B81E-489A81DB3C84}" destId="{F35D4553-0FAD-9D47-83F7-505447C3C418}" srcOrd="1" destOrd="0" presId="urn:microsoft.com/office/officeart/2005/8/layout/hierarchy1"/>
    <dgm:cxn modelId="{DF9A5923-8359-1244-860F-828CD69A249E}" type="presParOf" srcId="{F35D4553-0FAD-9D47-83F7-505447C3C418}" destId="{2C8361F1-B8E0-2D45-99C0-15AFFD06DDD7}" srcOrd="0" destOrd="0" presId="urn:microsoft.com/office/officeart/2005/8/layout/hierarchy1"/>
    <dgm:cxn modelId="{40DD14BB-BED4-0E4A-B128-9B48819C12CC}" type="presParOf" srcId="{2C8361F1-B8E0-2D45-99C0-15AFFD06DDD7}" destId="{D2462096-AD34-3748-B36B-D51C341BCD16}" srcOrd="0" destOrd="0" presId="urn:microsoft.com/office/officeart/2005/8/layout/hierarchy1"/>
    <dgm:cxn modelId="{EE501AD5-36AF-CC4E-B4B4-85D03D577314}" type="presParOf" srcId="{2C8361F1-B8E0-2D45-99C0-15AFFD06DDD7}" destId="{874D1137-31E3-C64B-81E7-BFAD02213F86}" srcOrd="1" destOrd="0" presId="urn:microsoft.com/office/officeart/2005/8/layout/hierarchy1"/>
    <dgm:cxn modelId="{79EA0A4E-786F-584D-9C1D-0D7B55C0909E}" type="presParOf" srcId="{F35D4553-0FAD-9D47-83F7-505447C3C418}" destId="{96B44D4A-A662-5447-881A-E18F1E9F9488}" srcOrd="1" destOrd="0" presId="urn:microsoft.com/office/officeart/2005/8/layout/hierarchy1"/>
    <dgm:cxn modelId="{56D8C32A-5CBF-5146-B345-BD094FB71554}" type="presParOf" srcId="{96B44D4A-A662-5447-881A-E18F1E9F9488}" destId="{0721F0A1-F23D-F845-920C-6F81761DF9BC}" srcOrd="0" destOrd="0" presId="urn:microsoft.com/office/officeart/2005/8/layout/hierarchy1"/>
    <dgm:cxn modelId="{C9F9F97E-ABE4-2642-9109-61442269587B}" type="presParOf" srcId="{96B44D4A-A662-5447-881A-E18F1E9F9488}" destId="{1896F146-55DC-3847-9A0B-8B4C29B31A16}" srcOrd="1" destOrd="0" presId="urn:microsoft.com/office/officeart/2005/8/layout/hierarchy1"/>
    <dgm:cxn modelId="{983D3BB0-54D6-694D-975C-86D663F20859}" type="presParOf" srcId="{1896F146-55DC-3847-9A0B-8B4C29B31A16}" destId="{997AD901-3D89-D740-BB87-07850014F65C}" srcOrd="0" destOrd="0" presId="urn:microsoft.com/office/officeart/2005/8/layout/hierarchy1"/>
    <dgm:cxn modelId="{03BC2966-05BE-824C-982E-74BB2F3B79D6}" type="presParOf" srcId="{997AD901-3D89-D740-BB87-07850014F65C}" destId="{DFA1BFF2-9BB9-D24A-BBBA-CB83887FBF08}" srcOrd="0" destOrd="0" presId="urn:microsoft.com/office/officeart/2005/8/layout/hierarchy1"/>
    <dgm:cxn modelId="{0EE4EF4D-414C-0D4F-B78B-A9026963FB7B}" type="presParOf" srcId="{997AD901-3D89-D740-BB87-07850014F65C}" destId="{5D4FCC0C-DBE8-3846-9AAA-9BA75A02FC91}" srcOrd="1" destOrd="0" presId="urn:microsoft.com/office/officeart/2005/8/layout/hierarchy1"/>
    <dgm:cxn modelId="{348547C7-78C0-CA4F-A0B4-0803B895CCEF}" type="presParOf" srcId="{1896F146-55DC-3847-9A0B-8B4C29B31A16}" destId="{6A09958D-F7C6-2548-865D-088D2F63E1F7}" srcOrd="1" destOrd="0" presId="urn:microsoft.com/office/officeart/2005/8/layout/hierarchy1"/>
    <dgm:cxn modelId="{008FC3A2-5856-C243-9D5D-AB536A1E7C00}" type="presParOf" srcId="{96B44D4A-A662-5447-881A-E18F1E9F9488}" destId="{BD398FA6-9566-C449-BB55-9D9287B0D35E}" srcOrd="2" destOrd="0" presId="urn:microsoft.com/office/officeart/2005/8/layout/hierarchy1"/>
    <dgm:cxn modelId="{63384358-4091-CE4A-8B54-5187CC131638}" type="presParOf" srcId="{96B44D4A-A662-5447-881A-E18F1E9F9488}" destId="{5C8DF38C-8BA1-6144-82B0-7EF51E494840}" srcOrd="3" destOrd="0" presId="urn:microsoft.com/office/officeart/2005/8/layout/hierarchy1"/>
    <dgm:cxn modelId="{0C986823-14C8-9F40-AAC5-856AA8A9A8B5}" type="presParOf" srcId="{5C8DF38C-8BA1-6144-82B0-7EF51E494840}" destId="{74F0F156-4C63-EF4C-BAD6-615BAF6F8D08}" srcOrd="0" destOrd="0" presId="urn:microsoft.com/office/officeart/2005/8/layout/hierarchy1"/>
    <dgm:cxn modelId="{A9CBD962-721D-4749-9B0D-58C867CD2958}" type="presParOf" srcId="{74F0F156-4C63-EF4C-BAD6-615BAF6F8D08}" destId="{56DAA493-E5FA-3645-8FB7-AEBD2EB690C2}" srcOrd="0" destOrd="0" presId="urn:microsoft.com/office/officeart/2005/8/layout/hierarchy1"/>
    <dgm:cxn modelId="{E367C505-43B0-714D-A7BD-00435EA27D0C}" type="presParOf" srcId="{74F0F156-4C63-EF4C-BAD6-615BAF6F8D08}" destId="{E856DEB3-F5DF-FC4D-8F30-9F7DF94CC127}" srcOrd="1" destOrd="0" presId="urn:microsoft.com/office/officeart/2005/8/layout/hierarchy1"/>
    <dgm:cxn modelId="{9209D5D6-4377-3A40-BAB9-AFC01D8B655A}" type="presParOf" srcId="{5C8DF38C-8BA1-6144-82B0-7EF51E494840}" destId="{965667E2-7546-EB42-9ABB-65B22CD3089C}" srcOrd="1" destOrd="0" presId="urn:microsoft.com/office/officeart/2005/8/layout/hierarchy1"/>
    <dgm:cxn modelId="{2E2DCBCC-C752-9B45-92EB-3E630232B608}" type="presParOf" srcId="{FF97C01F-B108-334E-B81E-489A81DB3C84}" destId="{8F21596C-A377-BA4D-A83B-9C4A611F02B9}" srcOrd="2" destOrd="0" presId="urn:microsoft.com/office/officeart/2005/8/layout/hierarchy1"/>
    <dgm:cxn modelId="{7A63A0FB-E53C-AA4B-9FDF-71A5E901FFD8}" type="presParOf" srcId="{FF97C01F-B108-334E-B81E-489A81DB3C84}" destId="{1A4D552D-2F86-4844-BD0E-7EB3F580223F}" srcOrd="3" destOrd="0" presId="urn:microsoft.com/office/officeart/2005/8/layout/hierarchy1"/>
    <dgm:cxn modelId="{89AA747F-D777-8B43-A32A-0C7FEB7AD5FF}" type="presParOf" srcId="{1A4D552D-2F86-4844-BD0E-7EB3F580223F}" destId="{D6203F26-2B34-8646-950E-21E298CECE45}" srcOrd="0" destOrd="0" presId="urn:microsoft.com/office/officeart/2005/8/layout/hierarchy1"/>
    <dgm:cxn modelId="{88EA41B8-C8E4-F24C-8344-239BB78CC099}" type="presParOf" srcId="{D6203F26-2B34-8646-950E-21E298CECE45}" destId="{7BE6CE3B-F29A-9A41-A6F5-7BEEE665B5B8}" srcOrd="0" destOrd="0" presId="urn:microsoft.com/office/officeart/2005/8/layout/hierarchy1"/>
    <dgm:cxn modelId="{F5DB243A-C204-0840-AD5B-10E7C5F50500}" type="presParOf" srcId="{D6203F26-2B34-8646-950E-21E298CECE45}" destId="{E5E9FBEC-BA5F-F045-91E6-2F944C21B8E5}" srcOrd="1" destOrd="0" presId="urn:microsoft.com/office/officeart/2005/8/layout/hierarchy1"/>
    <dgm:cxn modelId="{58C650C1-CC17-014F-8091-4D467DE15636}" type="presParOf" srcId="{1A4D552D-2F86-4844-BD0E-7EB3F580223F}" destId="{14B8AA69-C9C7-9A4B-BAA5-B8264EA84EB0}"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C862D8E-FF13-4047-8619-50752BEE297A}" type="doc">
      <dgm:prSet loTypeId="urn:microsoft.com/office/officeart/2005/8/layout/vList3" loCatId="" qsTypeId="urn:microsoft.com/office/officeart/2005/8/quickstyle/simple1" qsCatId="simple" csTypeId="urn:microsoft.com/office/officeart/2005/8/colors/accent1_2" csCatId="accent1" phldr="1"/>
      <dgm:spPr/>
      <dgm:t>
        <a:bodyPr/>
        <a:lstStyle/>
        <a:p>
          <a:endParaRPr lang="en-US"/>
        </a:p>
      </dgm:t>
    </dgm:pt>
    <dgm:pt modelId="{EA61DE8A-930F-AB42-8DC2-0EF1D371037A}">
      <dgm:prSet phldrT="[Text]" custT="1"/>
      <dgm:spPr/>
      <dgm:t>
        <a:bodyPr/>
        <a:lstStyle/>
        <a:p>
          <a:pPr algn="l"/>
          <a:r>
            <a:rPr lang="en-US" sz="1300" kern="1200" dirty="0">
              <a:solidFill>
                <a:prstClr val="white"/>
              </a:solidFill>
              <a:latin typeface="Franklin Gothic Book" panose="020B0503020102020204"/>
              <a:ea typeface="+mn-ea"/>
              <a:cs typeface="+mn-cs"/>
            </a:rPr>
            <a:t>Our data does not factor in genetics and terminal illness</a:t>
          </a:r>
        </a:p>
      </dgm:t>
    </dgm:pt>
    <dgm:pt modelId="{87BD6576-EDED-1141-9196-ED0042EB4820}" type="parTrans" cxnId="{980CD76E-B359-544C-B404-249610E3D30D}">
      <dgm:prSet/>
      <dgm:spPr/>
      <dgm:t>
        <a:bodyPr/>
        <a:lstStyle/>
        <a:p>
          <a:endParaRPr lang="en-US"/>
        </a:p>
      </dgm:t>
    </dgm:pt>
    <dgm:pt modelId="{252F9C72-2588-F04E-89F1-F89C20DD96FB}" type="sibTrans" cxnId="{980CD76E-B359-544C-B404-249610E3D30D}">
      <dgm:prSet/>
      <dgm:spPr/>
      <dgm:t>
        <a:bodyPr/>
        <a:lstStyle/>
        <a:p>
          <a:endParaRPr lang="en-US"/>
        </a:p>
      </dgm:t>
    </dgm:pt>
    <dgm:pt modelId="{0903DBFB-E9D5-5046-B5CA-3A5E610D4A4B}">
      <dgm:prSet phldrT="[Text]"/>
      <dgm:spPr/>
      <dgm:t>
        <a:bodyPr/>
        <a:lstStyle/>
        <a:p>
          <a:pPr algn="l"/>
          <a:r>
            <a:rPr lang="en-US" dirty="0">
              <a:solidFill>
                <a:prstClr val="white"/>
              </a:solidFill>
              <a:latin typeface="Franklin Gothic Book" panose="020B0503020102020204"/>
            </a:rPr>
            <a:t>Unequal representation of developed and developing countries</a:t>
          </a:r>
        </a:p>
      </dgm:t>
    </dgm:pt>
    <dgm:pt modelId="{90ADD1E9-C734-BC4A-8442-5D40B069983C}" type="parTrans" cxnId="{3F169AE5-2B5C-6F48-A647-206C792FAB05}">
      <dgm:prSet/>
      <dgm:spPr/>
      <dgm:t>
        <a:bodyPr/>
        <a:lstStyle/>
        <a:p>
          <a:endParaRPr lang="en-US"/>
        </a:p>
      </dgm:t>
    </dgm:pt>
    <dgm:pt modelId="{02793759-CCD2-A140-81BE-F883A4F8228F}" type="sibTrans" cxnId="{3F169AE5-2B5C-6F48-A647-206C792FAB05}">
      <dgm:prSet/>
      <dgm:spPr/>
      <dgm:t>
        <a:bodyPr/>
        <a:lstStyle/>
        <a:p>
          <a:endParaRPr lang="en-US"/>
        </a:p>
      </dgm:t>
    </dgm:pt>
    <dgm:pt modelId="{8E34FC0D-E69C-EC4B-8B6E-7AF7C19586CC}">
      <dgm:prSet phldrT="[Text]"/>
      <dgm:spPr/>
      <dgm:t>
        <a:bodyPr/>
        <a:lstStyle/>
        <a:p>
          <a:pPr algn="l"/>
          <a:r>
            <a:rPr lang="en-US" dirty="0"/>
            <a:t>Countries have endemic features that could potentially impact LE (Ex. – produce quality, weather, </a:t>
          </a:r>
          <a:r>
            <a:rPr lang="en-US" dirty="0" err="1"/>
            <a:t>etc</a:t>
          </a:r>
          <a:r>
            <a:rPr lang="en-US" dirty="0"/>
            <a:t>)</a:t>
          </a:r>
        </a:p>
      </dgm:t>
    </dgm:pt>
    <dgm:pt modelId="{88CAA51A-B68D-8E40-90E5-924021D18D63}" type="parTrans" cxnId="{15850879-AD8E-4144-B7DB-E9B91C78A858}">
      <dgm:prSet/>
      <dgm:spPr/>
      <dgm:t>
        <a:bodyPr/>
        <a:lstStyle/>
        <a:p>
          <a:endParaRPr lang="en-US"/>
        </a:p>
      </dgm:t>
    </dgm:pt>
    <dgm:pt modelId="{75E8F9FB-D6BC-9742-992E-F13A6FE7D5F1}" type="sibTrans" cxnId="{15850879-AD8E-4144-B7DB-E9B91C78A858}">
      <dgm:prSet/>
      <dgm:spPr/>
      <dgm:t>
        <a:bodyPr/>
        <a:lstStyle/>
        <a:p>
          <a:endParaRPr lang="en-US"/>
        </a:p>
      </dgm:t>
    </dgm:pt>
    <dgm:pt modelId="{419B6AA4-6D5F-8642-AA5B-9B5154476377}" type="pres">
      <dgm:prSet presAssocID="{EC862D8E-FF13-4047-8619-50752BEE297A}" presName="linearFlow" presStyleCnt="0">
        <dgm:presLayoutVars>
          <dgm:dir/>
          <dgm:resizeHandles val="exact"/>
        </dgm:presLayoutVars>
      </dgm:prSet>
      <dgm:spPr/>
    </dgm:pt>
    <dgm:pt modelId="{B8282278-EEC5-8845-9C03-050BE299585F}" type="pres">
      <dgm:prSet presAssocID="{EA61DE8A-930F-AB42-8DC2-0EF1D371037A}" presName="composite" presStyleCnt="0"/>
      <dgm:spPr/>
    </dgm:pt>
    <dgm:pt modelId="{6E659AF2-AE9B-FD4D-9434-6EA555C720A6}" type="pres">
      <dgm:prSet presAssocID="{EA61DE8A-930F-AB42-8DC2-0EF1D371037A}"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46000" r="-46000"/>
          </a:stretch>
        </a:blipFill>
      </dgm:spPr>
    </dgm:pt>
    <dgm:pt modelId="{59115480-04D8-4641-BC69-3F8C42655B5C}" type="pres">
      <dgm:prSet presAssocID="{EA61DE8A-930F-AB42-8DC2-0EF1D371037A}" presName="txShp" presStyleLbl="node1" presStyleIdx="0" presStyleCnt="3" custScaleX="87271" custScaleY="99501">
        <dgm:presLayoutVars>
          <dgm:bulletEnabled val="1"/>
        </dgm:presLayoutVars>
      </dgm:prSet>
      <dgm:spPr/>
    </dgm:pt>
    <dgm:pt modelId="{886620C0-2426-0E48-9057-CC520061041D}" type="pres">
      <dgm:prSet presAssocID="{252F9C72-2588-F04E-89F1-F89C20DD96FB}" presName="spacing" presStyleCnt="0"/>
      <dgm:spPr/>
    </dgm:pt>
    <dgm:pt modelId="{BD61209B-D0E3-8D42-A508-A0DC5ABED4AE}" type="pres">
      <dgm:prSet presAssocID="{0903DBFB-E9D5-5046-B5CA-3A5E610D4A4B}" presName="composite" presStyleCnt="0"/>
      <dgm:spPr/>
    </dgm:pt>
    <dgm:pt modelId="{03F86F7E-5E45-F74F-8552-0891E7EA3B46}" type="pres">
      <dgm:prSet presAssocID="{0903DBFB-E9D5-5046-B5CA-3A5E610D4A4B}" presName="imgShp" presStyleLbl="fgImgPlace1" presStyleIdx="1" presStyleCnt="3" custLinFactNeighborX="949" custLinFactNeighborY="0"/>
      <dgm:spPr>
        <a:blipFill>
          <a:blip xmlns:r="http://schemas.openxmlformats.org/officeDocument/2006/relationships" r:embed="rId2">
            <a:extLst>
              <a:ext uri="{28A0092B-C50C-407E-A947-70E740481C1C}">
                <a14:useLocalDpi xmlns:a14="http://schemas.microsoft.com/office/drawing/2010/main" val="0"/>
              </a:ext>
            </a:extLst>
          </a:blip>
          <a:srcRect/>
          <a:stretch>
            <a:fillRect l="-49000" r="-49000"/>
          </a:stretch>
        </a:blipFill>
      </dgm:spPr>
    </dgm:pt>
    <dgm:pt modelId="{FCCDDD6F-111B-384B-AECB-1685AC1511EB}" type="pres">
      <dgm:prSet presAssocID="{0903DBFB-E9D5-5046-B5CA-3A5E610D4A4B}" presName="txShp" presStyleLbl="node1" presStyleIdx="1" presStyleCnt="3" custScaleX="87271" custScaleY="99501">
        <dgm:presLayoutVars>
          <dgm:bulletEnabled val="1"/>
        </dgm:presLayoutVars>
      </dgm:prSet>
      <dgm:spPr/>
    </dgm:pt>
    <dgm:pt modelId="{355CE356-D410-8448-AD00-6513760F9EC2}" type="pres">
      <dgm:prSet presAssocID="{02793759-CCD2-A140-81BE-F883A4F8228F}" presName="spacing" presStyleCnt="0"/>
      <dgm:spPr/>
    </dgm:pt>
    <dgm:pt modelId="{854E368A-E93E-B941-A08F-687C2551DC26}" type="pres">
      <dgm:prSet presAssocID="{8E34FC0D-E69C-EC4B-8B6E-7AF7C19586CC}" presName="composite" presStyleCnt="0"/>
      <dgm:spPr/>
    </dgm:pt>
    <dgm:pt modelId="{8DA8F491-1689-1446-B61E-F88BD94B3963}" type="pres">
      <dgm:prSet presAssocID="{8E34FC0D-E69C-EC4B-8B6E-7AF7C19586CC}" presName="imgShp"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6A5783DB-214A-A24B-9F0C-F60095A7BBF7}" type="pres">
      <dgm:prSet presAssocID="{8E34FC0D-E69C-EC4B-8B6E-7AF7C19586CC}" presName="txShp" presStyleLbl="node1" presStyleIdx="2" presStyleCnt="3" custScaleX="87271" custScaleY="99501">
        <dgm:presLayoutVars>
          <dgm:bulletEnabled val="1"/>
        </dgm:presLayoutVars>
      </dgm:prSet>
      <dgm:spPr/>
    </dgm:pt>
  </dgm:ptLst>
  <dgm:cxnLst>
    <dgm:cxn modelId="{0146750E-4A47-7145-8252-276FBDC5C367}" type="presOf" srcId="{0903DBFB-E9D5-5046-B5CA-3A5E610D4A4B}" destId="{FCCDDD6F-111B-384B-AECB-1685AC1511EB}" srcOrd="0" destOrd="0" presId="urn:microsoft.com/office/officeart/2005/8/layout/vList3"/>
    <dgm:cxn modelId="{07DF382C-6A00-9C48-9470-B24232981BAE}" type="presOf" srcId="{EA61DE8A-930F-AB42-8DC2-0EF1D371037A}" destId="{59115480-04D8-4641-BC69-3F8C42655B5C}" srcOrd="0" destOrd="0" presId="urn:microsoft.com/office/officeart/2005/8/layout/vList3"/>
    <dgm:cxn modelId="{5E246E2F-05F8-E043-B8FB-BDC37B1EB825}" type="presOf" srcId="{EC862D8E-FF13-4047-8619-50752BEE297A}" destId="{419B6AA4-6D5F-8642-AA5B-9B5154476377}" srcOrd="0" destOrd="0" presId="urn:microsoft.com/office/officeart/2005/8/layout/vList3"/>
    <dgm:cxn modelId="{980CD76E-B359-544C-B404-249610E3D30D}" srcId="{EC862D8E-FF13-4047-8619-50752BEE297A}" destId="{EA61DE8A-930F-AB42-8DC2-0EF1D371037A}" srcOrd="0" destOrd="0" parTransId="{87BD6576-EDED-1141-9196-ED0042EB4820}" sibTransId="{252F9C72-2588-F04E-89F1-F89C20DD96FB}"/>
    <dgm:cxn modelId="{15850879-AD8E-4144-B7DB-E9B91C78A858}" srcId="{EC862D8E-FF13-4047-8619-50752BEE297A}" destId="{8E34FC0D-E69C-EC4B-8B6E-7AF7C19586CC}" srcOrd="2" destOrd="0" parTransId="{88CAA51A-B68D-8E40-90E5-924021D18D63}" sibTransId="{75E8F9FB-D6BC-9742-992E-F13A6FE7D5F1}"/>
    <dgm:cxn modelId="{5F52F3D1-A056-4645-BA4B-47FBD08D2DCF}" type="presOf" srcId="{8E34FC0D-E69C-EC4B-8B6E-7AF7C19586CC}" destId="{6A5783DB-214A-A24B-9F0C-F60095A7BBF7}" srcOrd="0" destOrd="0" presId="urn:microsoft.com/office/officeart/2005/8/layout/vList3"/>
    <dgm:cxn modelId="{3F169AE5-2B5C-6F48-A647-206C792FAB05}" srcId="{EC862D8E-FF13-4047-8619-50752BEE297A}" destId="{0903DBFB-E9D5-5046-B5CA-3A5E610D4A4B}" srcOrd="1" destOrd="0" parTransId="{90ADD1E9-C734-BC4A-8442-5D40B069983C}" sibTransId="{02793759-CCD2-A140-81BE-F883A4F8228F}"/>
    <dgm:cxn modelId="{E2823FB2-B731-D14F-ADC9-0906BA8D784E}" type="presParOf" srcId="{419B6AA4-6D5F-8642-AA5B-9B5154476377}" destId="{B8282278-EEC5-8845-9C03-050BE299585F}" srcOrd="0" destOrd="0" presId="urn:microsoft.com/office/officeart/2005/8/layout/vList3"/>
    <dgm:cxn modelId="{2041E670-9007-1645-A1AA-E72C372B02D8}" type="presParOf" srcId="{B8282278-EEC5-8845-9C03-050BE299585F}" destId="{6E659AF2-AE9B-FD4D-9434-6EA555C720A6}" srcOrd="0" destOrd="0" presId="urn:microsoft.com/office/officeart/2005/8/layout/vList3"/>
    <dgm:cxn modelId="{AEB95C58-C806-7847-9A00-9A4F12A24B8E}" type="presParOf" srcId="{B8282278-EEC5-8845-9C03-050BE299585F}" destId="{59115480-04D8-4641-BC69-3F8C42655B5C}" srcOrd="1" destOrd="0" presId="urn:microsoft.com/office/officeart/2005/8/layout/vList3"/>
    <dgm:cxn modelId="{D78E2E8A-573F-C349-A68A-CB0BF8D45304}" type="presParOf" srcId="{419B6AA4-6D5F-8642-AA5B-9B5154476377}" destId="{886620C0-2426-0E48-9057-CC520061041D}" srcOrd="1" destOrd="0" presId="urn:microsoft.com/office/officeart/2005/8/layout/vList3"/>
    <dgm:cxn modelId="{F43810E4-2C02-6448-9F59-FEEEF2038D34}" type="presParOf" srcId="{419B6AA4-6D5F-8642-AA5B-9B5154476377}" destId="{BD61209B-D0E3-8D42-A508-A0DC5ABED4AE}" srcOrd="2" destOrd="0" presId="urn:microsoft.com/office/officeart/2005/8/layout/vList3"/>
    <dgm:cxn modelId="{2C3E4AFD-4B7A-EE4A-88DA-0F8B4373C787}" type="presParOf" srcId="{BD61209B-D0E3-8D42-A508-A0DC5ABED4AE}" destId="{03F86F7E-5E45-F74F-8552-0891E7EA3B46}" srcOrd="0" destOrd="0" presId="urn:microsoft.com/office/officeart/2005/8/layout/vList3"/>
    <dgm:cxn modelId="{4245BAE3-18ED-1B48-BF4C-D5F66D00C77E}" type="presParOf" srcId="{BD61209B-D0E3-8D42-A508-A0DC5ABED4AE}" destId="{FCCDDD6F-111B-384B-AECB-1685AC1511EB}" srcOrd="1" destOrd="0" presId="urn:microsoft.com/office/officeart/2005/8/layout/vList3"/>
    <dgm:cxn modelId="{C6D669DB-4894-8A48-BFEB-78E2EE3D1A68}" type="presParOf" srcId="{419B6AA4-6D5F-8642-AA5B-9B5154476377}" destId="{355CE356-D410-8448-AD00-6513760F9EC2}" srcOrd="3" destOrd="0" presId="urn:microsoft.com/office/officeart/2005/8/layout/vList3"/>
    <dgm:cxn modelId="{65BC19B3-20B0-5D44-9DB7-4511501B62CD}" type="presParOf" srcId="{419B6AA4-6D5F-8642-AA5B-9B5154476377}" destId="{854E368A-E93E-B941-A08F-687C2551DC26}" srcOrd="4" destOrd="0" presId="urn:microsoft.com/office/officeart/2005/8/layout/vList3"/>
    <dgm:cxn modelId="{23F1C230-193E-E945-B867-7EE72F0BC979}" type="presParOf" srcId="{854E368A-E93E-B941-A08F-687C2551DC26}" destId="{8DA8F491-1689-1446-B61E-F88BD94B3963}" srcOrd="0" destOrd="0" presId="urn:microsoft.com/office/officeart/2005/8/layout/vList3"/>
    <dgm:cxn modelId="{B1DA17FC-88E0-8F45-994C-114776E1B3A7}" type="presParOf" srcId="{854E368A-E93E-B941-A08F-687C2551DC26}" destId="{6A5783DB-214A-A24B-9F0C-F60095A7BBF7}"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14774E-BCC9-4A4E-88A8-407F77FFC50C}">
      <dsp:nvSpPr>
        <dsp:cNvPr id="0" name=""/>
        <dsp:cNvSpPr/>
      </dsp:nvSpPr>
      <dsp:spPr>
        <a:xfrm>
          <a:off x="1283450" y="11603"/>
          <a:ext cx="1509750" cy="150975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FE5BE6-645C-4E62-AC52-E7F02578C821}">
      <dsp:nvSpPr>
        <dsp:cNvPr id="0" name=""/>
        <dsp:cNvSpPr/>
      </dsp:nvSpPr>
      <dsp:spPr>
        <a:xfrm>
          <a:off x="1605200" y="333354"/>
          <a:ext cx="866250" cy="8662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A43A5771-E2CC-4639-A807-997CC7DC3CBF}">
      <dsp:nvSpPr>
        <dsp:cNvPr id="0" name=""/>
        <dsp:cNvSpPr/>
      </dsp:nvSpPr>
      <dsp:spPr>
        <a:xfrm>
          <a:off x="920219" y="1968794"/>
          <a:ext cx="247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b="0" i="0" kern="1200" dirty="0"/>
            <a:t>Without data, only assumptions and hunches</a:t>
          </a:r>
          <a:endParaRPr lang="en-US" sz="1500" kern="1200" dirty="0"/>
        </a:p>
      </dsp:txBody>
      <dsp:txXfrm>
        <a:off x="920219" y="1968794"/>
        <a:ext cx="2475000" cy="720000"/>
      </dsp:txXfrm>
    </dsp:sp>
    <dsp:sp modelId="{9D183D13-7FC5-497D-A6A2-4409DD04D2F2}">
      <dsp:nvSpPr>
        <dsp:cNvPr id="0" name=""/>
        <dsp:cNvSpPr/>
      </dsp:nvSpPr>
      <dsp:spPr>
        <a:xfrm>
          <a:off x="4191575" y="11603"/>
          <a:ext cx="1509750" cy="150975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FCC54E-2BA4-4DD4-84F0-840EE1C7A2F7}">
      <dsp:nvSpPr>
        <dsp:cNvPr id="0" name=""/>
        <dsp:cNvSpPr/>
      </dsp:nvSpPr>
      <dsp:spPr>
        <a:xfrm>
          <a:off x="4513325" y="333354"/>
          <a:ext cx="866250" cy="8662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01C04AA6-C6B8-46FF-A0DF-01268BAC0311}">
      <dsp:nvSpPr>
        <dsp:cNvPr id="0" name=""/>
        <dsp:cNvSpPr/>
      </dsp:nvSpPr>
      <dsp:spPr>
        <a:xfrm>
          <a:off x="3694125" y="1903965"/>
          <a:ext cx="247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b="0" i="0" kern="1200" dirty="0"/>
            <a:t>Real-world data</a:t>
          </a:r>
          <a:r>
            <a:rPr lang="en-US" sz="1500" kern="1200" dirty="0"/>
            <a:t> – experimentally unravels inferences and insights</a:t>
          </a:r>
        </a:p>
      </dsp:txBody>
      <dsp:txXfrm>
        <a:off x="3694125" y="1903965"/>
        <a:ext cx="2475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21596C-A377-BA4D-A83B-9C4A611F02B9}">
      <dsp:nvSpPr>
        <dsp:cNvPr id="0" name=""/>
        <dsp:cNvSpPr/>
      </dsp:nvSpPr>
      <dsp:spPr>
        <a:xfrm>
          <a:off x="3757862" y="1218160"/>
          <a:ext cx="1757798" cy="559136"/>
        </a:xfrm>
        <a:custGeom>
          <a:avLst/>
          <a:gdLst/>
          <a:ahLst/>
          <a:cxnLst/>
          <a:rect l="0" t="0" r="0" b="0"/>
          <a:pathLst>
            <a:path>
              <a:moveTo>
                <a:pt x="0" y="0"/>
              </a:moveTo>
              <a:lnTo>
                <a:pt x="0" y="379196"/>
              </a:lnTo>
              <a:lnTo>
                <a:pt x="1757798" y="379196"/>
              </a:lnTo>
              <a:lnTo>
                <a:pt x="1757798" y="559136"/>
              </a:lnTo>
            </a:path>
          </a:pathLst>
        </a:custGeom>
        <a:noFill/>
        <a:ln w="34925"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398FA6-9566-C449-BB55-9D9287B0D35E}">
      <dsp:nvSpPr>
        <dsp:cNvPr id="0" name=""/>
        <dsp:cNvSpPr/>
      </dsp:nvSpPr>
      <dsp:spPr>
        <a:xfrm>
          <a:off x="1958011" y="3010708"/>
          <a:ext cx="1856179" cy="570872"/>
        </a:xfrm>
        <a:custGeom>
          <a:avLst/>
          <a:gdLst/>
          <a:ahLst/>
          <a:cxnLst/>
          <a:rect l="0" t="0" r="0" b="0"/>
          <a:pathLst>
            <a:path>
              <a:moveTo>
                <a:pt x="0" y="0"/>
              </a:moveTo>
              <a:lnTo>
                <a:pt x="0" y="390932"/>
              </a:lnTo>
              <a:lnTo>
                <a:pt x="1856179" y="390932"/>
              </a:lnTo>
              <a:lnTo>
                <a:pt x="1856179" y="570872"/>
              </a:lnTo>
            </a:path>
          </a:pathLst>
        </a:custGeom>
        <a:noFill/>
        <a:ln w="34925" cap="flat" cmpd="sng" algn="in">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721F0A1-F23D-F845-920C-6F81761DF9BC}">
      <dsp:nvSpPr>
        <dsp:cNvPr id="0" name=""/>
        <dsp:cNvSpPr/>
      </dsp:nvSpPr>
      <dsp:spPr>
        <a:xfrm>
          <a:off x="1098409" y="3010708"/>
          <a:ext cx="859602" cy="570872"/>
        </a:xfrm>
        <a:custGeom>
          <a:avLst/>
          <a:gdLst/>
          <a:ahLst/>
          <a:cxnLst/>
          <a:rect l="0" t="0" r="0" b="0"/>
          <a:pathLst>
            <a:path>
              <a:moveTo>
                <a:pt x="859602" y="0"/>
              </a:moveTo>
              <a:lnTo>
                <a:pt x="859602" y="390932"/>
              </a:lnTo>
              <a:lnTo>
                <a:pt x="0" y="390932"/>
              </a:lnTo>
              <a:lnTo>
                <a:pt x="0" y="570872"/>
              </a:lnTo>
            </a:path>
          </a:pathLst>
        </a:custGeom>
        <a:noFill/>
        <a:ln w="34925" cap="flat" cmpd="sng" algn="in">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5E51560-B488-B44C-B5E2-BD02A783703C}">
      <dsp:nvSpPr>
        <dsp:cNvPr id="0" name=""/>
        <dsp:cNvSpPr/>
      </dsp:nvSpPr>
      <dsp:spPr>
        <a:xfrm>
          <a:off x="1958011" y="1218160"/>
          <a:ext cx="1799850" cy="559136"/>
        </a:xfrm>
        <a:custGeom>
          <a:avLst/>
          <a:gdLst/>
          <a:ahLst/>
          <a:cxnLst/>
          <a:rect l="0" t="0" r="0" b="0"/>
          <a:pathLst>
            <a:path>
              <a:moveTo>
                <a:pt x="1799850" y="0"/>
              </a:moveTo>
              <a:lnTo>
                <a:pt x="1799850" y="379196"/>
              </a:lnTo>
              <a:lnTo>
                <a:pt x="0" y="379196"/>
              </a:lnTo>
              <a:lnTo>
                <a:pt x="0" y="559136"/>
              </a:lnTo>
            </a:path>
          </a:pathLst>
        </a:custGeom>
        <a:noFill/>
        <a:ln w="34925"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EB2A2E-BCA4-D248-8063-96569B2596BB}">
      <dsp:nvSpPr>
        <dsp:cNvPr id="0" name=""/>
        <dsp:cNvSpPr/>
      </dsp:nvSpPr>
      <dsp:spPr>
        <a:xfrm>
          <a:off x="1375445" y="191"/>
          <a:ext cx="4764834" cy="1217969"/>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3920C5-B5B6-0A46-BBFB-AF52CD58A74E}">
      <dsp:nvSpPr>
        <dsp:cNvPr id="0" name=""/>
        <dsp:cNvSpPr/>
      </dsp:nvSpPr>
      <dsp:spPr>
        <a:xfrm>
          <a:off x="1591265" y="205220"/>
          <a:ext cx="4764834" cy="1217969"/>
        </a:xfrm>
        <a:prstGeom prst="roundRect">
          <a:avLst>
            <a:gd name="adj" fmla="val 10000"/>
          </a:avLst>
        </a:prstGeom>
        <a:solidFill>
          <a:schemeClr val="lt1">
            <a:alpha val="9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Schooling -&gt; Life Expectancy </a:t>
          </a:r>
        </a:p>
      </dsp:txBody>
      <dsp:txXfrm>
        <a:off x="1626938" y="240893"/>
        <a:ext cx="4693488" cy="1146623"/>
      </dsp:txXfrm>
    </dsp:sp>
    <dsp:sp modelId="{D2462096-AD34-3748-B36B-D51C341BCD16}">
      <dsp:nvSpPr>
        <dsp:cNvPr id="0" name=""/>
        <dsp:cNvSpPr/>
      </dsp:nvSpPr>
      <dsp:spPr>
        <a:xfrm>
          <a:off x="986821" y="1777297"/>
          <a:ext cx="1942380" cy="1233411"/>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4D1137-31E3-C64B-81E7-BFAD02213F86}">
      <dsp:nvSpPr>
        <dsp:cNvPr id="0" name=""/>
        <dsp:cNvSpPr/>
      </dsp:nvSpPr>
      <dsp:spPr>
        <a:xfrm>
          <a:off x="1202641" y="1982326"/>
          <a:ext cx="1942380" cy="1233411"/>
        </a:xfrm>
        <a:prstGeom prst="roundRect">
          <a:avLst>
            <a:gd name="adj" fmla="val 10000"/>
          </a:avLst>
        </a:prstGeom>
        <a:solidFill>
          <a:schemeClr val="lt1">
            <a:alpha val="9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Visible Relationship</a:t>
          </a:r>
        </a:p>
        <a:p>
          <a:pPr marL="0" lvl="0" indent="0" algn="ctr" defTabSz="711200">
            <a:lnSpc>
              <a:spcPct val="90000"/>
            </a:lnSpc>
            <a:spcBef>
              <a:spcPct val="0"/>
            </a:spcBef>
            <a:spcAft>
              <a:spcPct val="35000"/>
            </a:spcAft>
            <a:buNone/>
          </a:pPr>
          <a:r>
            <a:rPr lang="en-US" sz="1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(Correlation)</a:t>
          </a:r>
        </a:p>
      </dsp:txBody>
      <dsp:txXfrm>
        <a:off x="1238766" y="2018451"/>
        <a:ext cx="1870130" cy="1161161"/>
      </dsp:txXfrm>
    </dsp:sp>
    <dsp:sp modelId="{DFA1BFF2-9BB9-D24A-BBBA-CB83887FBF08}">
      <dsp:nvSpPr>
        <dsp:cNvPr id="0" name=""/>
        <dsp:cNvSpPr/>
      </dsp:nvSpPr>
      <dsp:spPr>
        <a:xfrm>
          <a:off x="127218" y="3581581"/>
          <a:ext cx="1942380" cy="1233411"/>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4FCC0C-DBE8-3846-9AAA-9BA75A02FC91}">
      <dsp:nvSpPr>
        <dsp:cNvPr id="0" name=""/>
        <dsp:cNvSpPr/>
      </dsp:nvSpPr>
      <dsp:spPr>
        <a:xfrm>
          <a:off x="343039" y="3786610"/>
          <a:ext cx="1942380" cy="1233411"/>
        </a:xfrm>
        <a:prstGeom prst="roundRect">
          <a:avLst>
            <a:gd name="adj" fmla="val 10000"/>
          </a:avLst>
        </a:prstGeom>
        <a:solidFill>
          <a:schemeClr val="lt1">
            <a:alpha val="9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Schooling</a:t>
          </a:r>
          <a:r>
            <a:rPr lang="en-US" sz="1600" kern="1200" baseline="0" dirty="0">
              <a:solidFill>
                <a:prstClr val="black">
                  <a:hueOff val="0"/>
                  <a:satOff val="0"/>
                  <a:lumOff val="0"/>
                  <a:alphaOff val="0"/>
                </a:prstClr>
              </a:solidFill>
              <a:latin typeface="Calibri" panose="020F0502020204030204" pitchFamily="34" charset="0"/>
              <a:ea typeface="+mn-ea"/>
              <a:cs typeface="Calibri" panose="020F0502020204030204" pitchFamily="34" charset="0"/>
            </a:rPr>
            <a:t> has +</a:t>
          </a:r>
          <a:r>
            <a:rPr lang="en-US" sz="1600" kern="1200" baseline="0" dirty="0" err="1">
              <a:solidFill>
                <a:prstClr val="black">
                  <a:hueOff val="0"/>
                  <a:satOff val="0"/>
                  <a:lumOff val="0"/>
                  <a:alphaOff val="0"/>
                </a:prstClr>
              </a:solidFill>
              <a:latin typeface="Calibri" panose="020F0502020204030204" pitchFamily="34" charset="0"/>
              <a:ea typeface="+mn-ea"/>
              <a:cs typeface="Calibri" panose="020F0502020204030204" pitchFamily="34" charset="0"/>
            </a:rPr>
            <a:t>ve</a:t>
          </a:r>
          <a:r>
            <a:rPr lang="en-US" sz="1600" kern="1200" baseline="0" dirty="0">
              <a:solidFill>
                <a:prstClr val="black">
                  <a:hueOff val="0"/>
                  <a:satOff val="0"/>
                  <a:lumOff val="0"/>
                  <a:alphaOff val="0"/>
                </a:prstClr>
              </a:solidFill>
              <a:latin typeface="Calibri" panose="020F0502020204030204" pitchFamily="34" charset="0"/>
              <a:ea typeface="+mn-ea"/>
              <a:cs typeface="Calibri" panose="020F0502020204030204" pitchFamily="34" charset="0"/>
            </a:rPr>
            <a:t> correlation on life expectancy</a:t>
          </a:r>
          <a:endParaRPr lang="en-US" sz="1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endParaRPr>
        </a:p>
      </dsp:txBody>
      <dsp:txXfrm>
        <a:off x="379164" y="3822735"/>
        <a:ext cx="1870130" cy="1161161"/>
      </dsp:txXfrm>
    </dsp:sp>
    <dsp:sp modelId="{56DAA493-E5FA-3645-8FB7-AEBD2EB690C2}">
      <dsp:nvSpPr>
        <dsp:cNvPr id="0" name=""/>
        <dsp:cNvSpPr/>
      </dsp:nvSpPr>
      <dsp:spPr>
        <a:xfrm>
          <a:off x="2843001" y="3581581"/>
          <a:ext cx="1942380" cy="1233411"/>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56DEB3-F5DF-FC4D-8F30-9F7DF94CC127}">
      <dsp:nvSpPr>
        <dsp:cNvPr id="0" name=""/>
        <dsp:cNvSpPr/>
      </dsp:nvSpPr>
      <dsp:spPr>
        <a:xfrm>
          <a:off x="3058821" y="3786610"/>
          <a:ext cx="1942380" cy="1233411"/>
        </a:xfrm>
        <a:prstGeom prst="roundRect">
          <a:avLst>
            <a:gd name="adj" fmla="val 10000"/>
          </a:avLst>
        </a:prstGeom>
        <a:solidFill>
          <a:schemeClr val="lt1">
            <a:alpha val="9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Schooling</a:t>
          </a:r>
          <a:r>
            <a:rPr lang="en-US" sz="1600" kern="1200" baseline="0" dirty="0">
              <a:solidFill>
                <a:prstClr val="black">
                  <a:hueOff val="0"/>
                  <a:satOff val="0"/>
                  <a:lumOff val="0"/>
                  <a:alphaOff val="0"/>
                </a:prstClr>
              </a:solidFill>
              <a:latin typeface="Calibri" panose="020F0502020204030204" pitchFamily="34" charset="0"/>
              <a:ea typeface="+mn-ea"/>
              <a:cs typeface="Calibri" panose="020F0502020204030204" pitchFamily="34" charset="0"/>
            </a:rPr>
            <a:t> has -</a:t>
          </a:r>
          <a:r>
            <a:rPr lang="en-US" sz="1600" kern="1200" baseline="0" dirty="0" err="1">
              <a:solidFill>
                <a:prstClr val="black">
                  <a:hueOff val="0"/>
                  <a:satOff val="0"/>
                  <a:lumOff val="0"/>
                  <a:alphaOff val="0"/>
                </a:prstClr>
              </a:solidFill>
              <a:latin typeface="Calibri" panose="020F0502020204030204" pitchFamily="34" charset="0"/>
              <a:ea typeface="+mn-ea"/>
              <a:cs typeface="Calibri" panose="020F0502020204030204" pitchFamily="34" charset="0"/>
            </a:rPr>
            <a:t>ve</a:t>
          </a:r>
          <a:r>
            <a:rPr lang="en-US" sz="1600" kern="1200" baseline="0" dirty="0">
              <a:solidFill>
                <a:prstClr val="black">
                  <a:hueOff val="0"/>
                  <a:satOff val="0"/>
                  <a:lumOff val="0"/>
                  <a:alphaOff val="0"/>
                </a:prstClr>
              </a:solidFill>
              <a:latin typeface="Calibri" panose="020F0502020204030204" pitchFamily="34" charset="0"/>
              <a:ea typeface="+mn-ea"/>
              <a:cs typeface="Calibri" panose="020F0502020204030204" pitchFamily="34" charset="0"/>
            </a:rPr>
            <a:t> correlation on life expectancy</a:t>
          </a:r>
          <a:endParaRPr lang="en-US" sz="1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endParaRPr>
        </a:p>
      </dsp:txBody>
      <dsp:txXfrm>
        <a:off x="3094946" y="3822735"/>
        <a:ext cx="1870130" cy="1161161"/>
      </dsp:txXfrm>
    </dsp:sp>
    <dsp:sp modelId="{7BE6CE3B-F29A-9A41-A6F5-7BEEE665B5B8}">
      <dsp:nvSpPr>
        <dsp:cNvPr id="0" name=""/>
        <dsp:cNvSpPr/>
      </dsp:nvSpPr>
      <dsp:spPr>
        <a:xfrm>
          <a:off x="4544470" y="1777297"/>
          <a:ext cx="1942380" cy="1233411"/>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E9FBEC-BA5F-F045-91E6-2F944C21B8E5}">
      <dsp:nvSpPr>
        <dsp:cNvPr id="0" name=""/>
        <dsp:cNvSpPr/>
      </dsp:nvSpPr>
      <dsp:spPr>
        <a:xfrm>
          <a:off x="4760291" y="1982326"/>
          <a:ext cx="1942380" cy="1233411"/>
        </a:xfrm>
        <a:prstGeom prst="roundRect">
          <a:avLst>
            <a:gd name="adj" fmla="val 10000"/>
          </a:avLst>
        </a:prstGeom>
        <a:solidFill>
          <a:schemeClr val="lt1">
            <a:alpha val="9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No Relationship</a:t>
          </a:r>
        </a:p>
      </dsp:txBody>
      <dsp:txXfrm>
        <a:off x="4796416" y="2018451"/>
        <a:ext cx="1870130" cy="11611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115480-04D8-4641-BC69-3F8C42655B5C}">
      <dsp:nvSpPr>
        <dsp:cNvPr id="0" name=""/>
        <dsp:cNvSpPr/>
      </dsp:nvSpPr>
      <dsp:spPr>
        <a:xfrm rot="10800000">
          <a:off x="1368687" y="5494"/>
          <a:ext cx="2758139" cy="1078275"/>
        </a:xfrm>
        <a:prstGeom prst="homePlate">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7874" tIns="49530" rIns="92456" bIns="49530" numCol="1" spcCol="1270" anchor="ctr" anchorCtr="0">
          <a:noAutofit/>
        </a:bodyPr>
        <a:lstStyle/>
        <a:p>
          <a:pPr marL="0" lvl="0" indent="0" algn="l" defTabSz="577850">
            <a:lnSpc>
              <a:spcPct val="90000"/>
            </a:lnSpc>
            <a:spcBef>
              <a:spcPct val="0"/>
            </a:spcBef>
            <a:spcAft>
              <a:spcPct val="35000"/>
            </a:spcAft>
            <a:buNone/>
          </a:pPr>
          <a:r>
            <a:rPr lang="en-US" sz="1300" kern="1200" dirty="0">
              <a:solidFill>
                <a:prstClr val="white"/>
              </a:solidFill>
              <a:latin typeface="Franklin Gothic Book" panose="020B0503020102020204"/>
              <a:ea typeface="+mn-ea"/>
              <a:cs typeface="+mn-cs"/>
            </a:rPr>
            <a:t>Our data does not factor in genetics and terminal illness</a:t>
          </a:r>
        </a:p>
      </dsp:txBody>
      <dsp:txXfrm rot="10800000">
        <a:off x="1638256" y="5494"/>
        <a:ext cx="2488570" cy="1078275"/>
      </dsp:txXfrm>
    </dsp:sp>
    <dsp:sp modelId="{6E659AF2-AE9B-FD4D-9434-6EA555C720A6}">
      <dsp:nvSpPr>
        <dsp:cNvPr id="0" name=""/>
        <dsp:cNvSpPr/>
      </dsp:nvSpPr>
      <dsp:spPr>
        <a:xfrm>
          <a:off x="625700" y="2790"/>
          <a:ext cx="1083683" cy="108368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46000" r="-46000"/>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CDDD6F-111B-384B-AECB-1685AC1511EB}">
      <dsp:nvSpPr>
        <dsp:cNvPr id="0" name=""/>
        <dsp:cNvSpPr/>
      </dsp:nvSpPr>
      <dsp:spPr>
        <a:xfrm rot="10800000">
          <a:off x="1368687" y="1412665"/>
          <a:ext cx="2758139" cy="1078275"/>
        </a:xfrm>
        <a:prstGeom prst="homePlate">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7874" tIns="53340" rIns="99568" bIns="53340" numCol="1" spcCol="1270" anchor="ctr" anchorCtr="0">
          <a:noAutofit/>
        </a:bodyPr>
        <a:lstStyle/>
        <a:p>
          <a:pPr marL="0" lvl="0" indent="0" algn="l" defTabSz="622300">
            <a:lnSpc>
              <a:spcPct val="90000"/>
            </a:lnSpc>
            <a:spcBef>
              <a:spcPct val="0"/>
            </a:spcBef>
            <a:spcAft>
              <a:spcPct val="35000"/>
            </a:spcAft>
            <a:buNone/>
          </a:pPr>
          <a:r>
            <a:rPr lang="en-US" sz="1400" kern="1200" dirty="0">
              <a:solidFill>
                <a:prstClr val="white"/>
              </a:solidFill>
              <a:latin typeface="Franklin Gothic Book" panose="020B0503020102020204"/>
            </a:rPr>
            <a:t>Unequal representation of developed and developing countries</a:t>
          </a:r>
        </a:p>
      </dsp:txBody>
      <dsp:txXfrm rot="10800000">
        <a:off x="1638256" y="1412665"/>
        <a:ext cx="2488570" cy="1078275"/>
      </dsp:txXfrm>
    </dsp:sp>
    <dsp:sp modelId="{03F86F7E-5E45-F74F-8552-0891E7EA3B46}">
      <dsp:nvSpPr>
        <dsp:cNvPr id="0" name=""/>
        <dsp:cNvSpPr/>
      </dsp:nvSpPr>
      <dsp:spPr>
        <a:xfrm>
          <a:off x="635984" y="1409961"/>
          <a:ext cx="1083683" cy="1083683"/>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49000" r="-49000"/>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A5783DB-214A-A24B-9F0C-F60095A7BBF7}">
      <dsp:nvSpPr>
        <dsp:cNvPr id="0" name=""/>
        <dsp:cNvSpPr/>
      </dsp:nvSpPr>
      <dsp:spPr>
        <a:xfrm rot="10800000">
          <a:off x="1368687" y="2819835"/>
          <a:ext cx="2758139" cy="1078275"/>
        </a:xfrm>
        <a:prstGeom prst="homePlate">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7874" tIns="53340" rIns="99568" bIns="53340" numCol="1" spcCol="1270" anchor="ctr" anchorCtr="0">
          <a:noAutofit/>
        </a:bodyPr>
        <a:lstStyle/>
        <a:p>
          <a:pPr marL="0" lvl="0" indent="0" algn="l" defTabSz="622300">
            <a:lnSpc>
              <a:spcPct val="90000"/>
            </a:lnSpc>
            <a:spcBef>
              <a:spcPct val="0"/>
            </a:spcBef>
            <a:spcAft>
              <a:spcPct val="35000"/>
            </a:spcAft>
            <a:buNone/>
          </a:pPr>
          <a:r>
            <a:rPr lang="en-US" sz="1400" kern="1200" dirty="0"/>
            <a:t>Countries have endemic features that could potentially impact LE (Ex. – produce quality, weather, </a:t>
          </a:r>
          <a:r>
            <a:rPr lang="en-US" sz="1400" kern="1200" dirty="0" err="1"/>
            <a:t>etc</a:t>
          </a:r>
          <a:r>
            <a:rPr lang="en-US" sz="1400" kern="1200" dirty="0"/>
            <a:t>)</a:t>
          </a:r>
        </a:p>
      </dsp:txBody>
      <dsp:txXfrm rot="10800000">
        <a:off x="1638256" y="2819835"/>
        <a:ext cx="2488570" cy="1078275"/>
      </dsp:txXfrm>
    </dsp:sp>
    <dsp:sp modelId="{8DA8F491-1689-1446-B61E-F88BD94B3963}">
      <dsp:nvSpPr>
        <dsp:cNvPr id="0" name=""/>
        <dsp:cNvSpPr/>
      </dsp:nvSpPr>
      <dsp:spPr>
        <a:xfrm>
          <a:off x="625700" y="2817132"/>
          <a:ext cx="1083683" cy="1083683"/>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AE6553-52B9-1C48-B336-434CAD0AAA3F}" type="datetimeFigureOut">
              <a:rPr lang="en-US" smtClean="0"/>
              <a:t>12/1/22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BCCCC6-51A9-A043-A354-90A3618926DD}" type="slidenum">
              <a:rPr lang="en-US" smtClean="0"/>
              <a:t>‹#›</a:t>
            </a:fld>
            <a:endParaRPr lang="en-US"/>
          </a:p>
        </p:txBody>
      </p:sp>
    </p:spTree>
    <p:extLst>
      <p:ext uri="{BB962C8B-B14F-4D97-AF65-F5344CB8AC3E}">
        <p14:creationId xmlns:p14="http://schemas.microsoft.com/office/powerpoint/2010/main" val="4188573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BCCCC6-51A9-A043-A354-90A3618926DD}" type="slidenum">
              <a:rPr lang="en-US" smtClean="0"/>
              <a:t>4</a:t>
            </a:fld>
            <a:endParaRPr lang="en-US"/>
          </a:p>
        </p:txBody>
      </p:sp>
    </p:spTree>
    <p:extLst>
      <p:ext uri="{BB962C8B-B14F-4D97-AF65-F5344CB8AC3E}">
        <p14:creationId xmlns:p14="http://schemas.microsoft.com/office/powerpoint/2010/main" val="447663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Examples of terminal illness at birth</a:t>
            </a:r>
          </a:p>
          <a:p>
            <a:r>
              <a:rPr lang="en-US" dirty="0"/>
              <a:t>2. Parents might not have, but children can have.</a:t>
            </a:r>
          </a:p>
          <a:p>
            <a:r>
              <a:rPr lang="en-US" dirty="0"/>
              <a:t>3. Diseases which are not genetic but can occur at birth.</a:t>
            </a:r>
          </a:p>
          <a:p>
            <a:r>
              <a:rPr lang="en-US" dirty="0"/>
              <a:t>4. Region specific biases.</a:t>
            </a:r>
          </a:p>
          <a:p>
            <a:endParaRPr lang="en-US" dirty="0"/>
          </a:p>
        </p:txBody>
      </p:sp>
      <p:sp>
        <p:nvSpPr>
          <p:cNvPr id="4" name="Slide Number Placeholder 3"/>
          <p:cNvSpPr>
            <a:spLocks noGrp="1"/>
          </p:cNvSpPr>
          <p:nvPr>
            <p:ph type="sldNum" sz="quarter" idx="5"/>
          </p:nvPr>
        </p:nvSpPr>
        <p:spPr/>
        <p:txBody>
          <a:bodyPr/>
          <a:lstStyle/>
          <a:p>
            <a:fld id="{ABBCCCC6-51A9-A043-A354-90A3618926DD}" type="slidenum">
              <a:rPr lang="en-US" smtClean="0"/>
              <a:t>6</a:t>
            </a:fld>
            <a:endParaRPr lang="en-US"/>
          </a:p>
        </p:txBody>
      </p:sp>
    </p:spTree>
    <p:extLst>
      <p:ext uri="{BB962C8B-B14F-4D97-AF65-F5344CB8AC3E}">
        <p14:creationId xmlns:p14="http://schemas.microsoft.com/office/powerpoint/2010/main" val="162888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BCCCC6-51A9-A043-A354-90A3618926DD}" type="slidenum">
              <a:rPr lang="en-US" smtClean="0"/>
              <a:t>9</a:t>
            </a:fld>
            <a:endParaRPr lang="en-US"/>
          </a:p>
        </p:txBody>
      </p:sp>
    </p:spTree>
    <p:extLst>
      <p:ext uri="{BB962C8B-B14F-4D97-AF65-F5344CB8AC3E}">
        <p14:creationId xmlns:p14="http://schemas.microsoft.com/office/powerpoint/2010/main" val="1675054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solidFill>
                  <a:schemeClr val="bg1"/>
                </a:solidFill>
                <a:effectLst/>
                <a:latin typeface="Helvetica Neue" panose="02000503000000020004" pitchFamily="2" charset="0"/>
              </a:rPr>
              <a:t>-&gt; Reason being, chances of accessing most of new age amenities increases with education in developing countries, whereas, people already have access to better healthcare, better pharma, better standard of living by default in developed countries.</a:t>
            </a:r>
          </a:p>
          <a:p>
            <a:r>
              <a:rPr lang="en-US" sz="1200" b="0" i="0" dirty="0">
                <a:solidFill>
                  <a:schemeClr val="bg1"/>
                </a:solidFill>
                <a:effectLst/>
                <a:latin typeface="Helvetica Neue" panose="02000503000000020004" pitchFamily="2" charset="0"/>
              </a:rPr>
              <a:t>-&gt; A developing country is constantly educating themselves, making changes towards advancement and striving to make their amenities better, in turn offering a better chance at healthcare, hence we can expect better effect of schooling on LE in a developing country over a already developed country.</a:t>
            </a:r>
            <a:br>
              <a:rPr lang="en-US" sz="1200" dirty="0">
                <a:solidFill>
                  <a:schemeClr val="bg1"/>
                </a:solidFill>
              </a:rPr>
            </a:br>
            <a:r>
              <a:rPr lang="en-US" sz="1200" b="0" i="0" dirty="0">
                <a:solidFill>
                  <a:schemeClr val="bg1"/>
                </a:solidFill>
                <a:effectLst/>
                <a:latin typeface="Helvetica Neue" panose="02000503000000020004" pitchFamily="2" charset="0"/>
              </a:rPr>
              <a:t>-&gt; We can expect the healthcare to be satura</a:t>
            </a:r>
            <a:r>
              <a:rPr lang="en-US" sz="1200" b="0" i="0" dirty="0">
                <a:solidFill>
                  <a:srgbClr val="000000"/>
                </a:solidFill>
                <a:effectLst/>
                <a:latin typeface="Helvetica Neue" panose="02000503000000020004" pitchFamily="2" charset="0"/>
              </a:rPr>
              <a:t>ted in an already developed country.</a:t>
            </a:r>
            <a:endParaRPr lang="en-US" dirty="0"/>
          </a:p>
        </p:txBody>
      </p:sp>
      <p:sp>
        <p:nvSpPr>
          <p:cNvPr id="4" name="Slide Number Placeholder 3"/>
          <p:cNvSpPr>
            <a:spLocks noGrp="1"/>
          </p:cNvSpPr>
          <p:nvPr>
            <p:ph type="sldNum" sz="quarter" idx="5"/>
          </p:nvPr>
        </p:nvSpPr>
        <p:spPr/>
        <p:txBody>
          <a:bodyPr/>
          <a:lstStyle/>
          <a:p>
            <a:fld id="{ABBCCCC6-51A9-A043-A354-90A3618926DD}" type="slidenum">
              <a:rPr lang="en-US" smtClean="0"/>
              <a:t>11</a:t>
            </a:fld>
            <a:endParaRPr lang="en-US"/>
          </a:p>
        </p:txBody>
      </p:sp>
    </p:spTree>
    <p:extLst>
      <p:ext uri="{BB962C8B-B14F-4D97-AF65-F5344CB8AC3E}">
        <p14:creationId xmlns:p14="http://schemas.microsoft.com/office/powerpoint/2010/main" val="1488979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a:t>
            </a:r>
            <a:r>
              <a:rPr lang="en-US" dirty="0" err="1"/>
              <a:t>alc</a:t>
            </a:r>
            <a:r>
              <a:rPr lang="en-US" dirty="0"/>
              <a:t> * dev is insignificant , the distribution between the status category is insignificant.</a:t>
            </a:r>
            <a:r>
              <a:rPr lang="en-US" sz="1200" dirty="0"/>
              <a:t> Hence, schooling, country status, alcohol consumption, and income composition of resources are significant factors in determining the life expectancy of a human being</a:t>
            </a:r>
          </a:p>
          <a:p>
            <a:endParaRPr lang="en-US" dirty="0"/>
          </a:p>
        </p:txBody>
      </p:sp>
      <p:sp>
        <p:nvSpPr>
          <p:cNvPr id="4" name="Slide Number Placeholder 3"/>
          <p:cNvSpPr>
            <a:spLocks noGrp="1"/>
          </p:cNvSpPr>
          <p:nvPr>
            <p:ph type="sldNum" sz="quarter" idx="5"/>
          </p:nvPr>
        </p:nvSpPr>
        <p:spPr/>
        <p:txBody>
          <a:bodyPr/>
          <a:lstStyle/>
          <a:p>
            <a:fld id="{ABBCCCC6-51A9-A043-A354-90A3618926DD}" type="slidenum">
              <a:rPr lang="en-US" smtClean="0"/>
              <a:t>12</a:t>
            </a:fld>
            <a:endParaRPr lang="en-US"/>
          </a:p>
        </p:txBody>
      </p:sp>
    </p:spTree>
    <p:extLst>
      <p:ext uri="{BB962C8B-B14F-4D97-AF65-F5344CB8AC3E}">
        <p14:creationId xmlns:p14="http://schemas.microsoft.com/office/powerpoint/2010/main" val="3199428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BCCCC6-51A9-A043-A354-90A3618926DD}" type="slidenum">
              <a:rPr lang="en-US" smtClean="0"/>
              <a:t>13</a:t>
            </a:fld>
            <a:endParaRPr lang="en-US"/>
          </a:p>
        </p:txBody>
      </p:sp>
    </p:spTree>
    <p:extLst>
      <p:ext uri="{BB962C8B-B14F-4D97-AF65-F5344CB8AC3E}">
        <p14:creationId xmlns:p14="http://schemas.microsoft.com/office/powerpoint/2010/main" val="4115836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is developed/developing countries impacting our regression?</a:t>
            </a:r>
          </a:p>
        </p:txBody>
      </p:sp>
      <p:sp>
        <p:nvSpPr>
          <p:cNvPr id="4" name="Slide Number Placeholder 3"/>
          <p:cNvSpPr>
            <a:spLocks noGrp="1"/>
          </p:cNvSpPr>
          <p:nvPr>
            <p:ph type="sldNum" sz="quarter" idx="5"/>
          </p:nvPr>
        </p:nvSpPr>
        <p:spPr/>
        <p:txBody>
          <a:bodyPr/>
          <a:lstStyle/>
          <a:p>
            <a:fld id="{ABBCCCC6-51A9-A043-A354-90A3618926DD}" type="slidenum">
              <a:rPr lang="en-US" smtClean="0"/>
              <a:t>14</a:t>
            </a:fld>
            <a:endParaRPr lang="en-US"/>
          </a:p>
        </p:txBody>
      </p:sp>
    </p:spTree>
    <p:extLst>
      <p:ext uri="{BB962C8B-B14F-4D97-AF65-F5344CB8AC3E}">
        <p14:creationId xmlns:p14="http://schemas.microsoft.com/office/powerpoint/2010/main" val="2042113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BCCCC6-51A9-A043-A354-90A3618926DD}" type="slidenum">
              <a:rPr lang="en-US" smtClean="0"/>
              <a:t>17</a:t>
            </a:fld>
            <a:endParaRPr lang="en-US"/>
          </a:p>
        </p:txBody>
      </p:sp>
    </p:spTree>
    <p:extLst>
      <p:ext uri="{BB962C8B-B14F-4D97-AF65-F5344CB8AC3E}">
        <p14:creationId xmlns:p14="http://schemas.microsoft.com/office/powerpoint/2010/main" val="10187896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genda Layout">
    <p:spTree>
      <p:nvGrpSpPr>
        <p:cNvPr id="1" name=""/>
        <p:cNvGrpSpPr/>
        <p:nvPr/>
      </p:nvGrpSpPr>
      <p:grpSpPr>
        <a:xfrm>
          <a:off x="0" y="0"/>
          <a:ext cx="0" cy="0"/>
          <a:chOff x="0" y="0"/>
          <a:chExt cx="0" cy="0"/>
        </a:xfrm>
      </p:grpSpPr>
      <p:sp>
        <p:nvSpPr>
          <p:cNvPr id="6" name="Rectangle 5"/>
          <p:cNvSpPr/>
          <p:nvPr userDrawn="1"/>
        </p:nvSpPr>
        <p:spPr>
          <a:xfrm>
            <a:off x="-2604" y="0"/>
            <a:ext cx="158417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74" name="Picture 2" descr="E:\002-KIMS BUSINESS\007-02-Fullslidesppt-Contents\20161228\02-edu\bulb-item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484" y="938231"/>
            <a:ext cx="1584176" cy="3515958"/>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E:\002-KIMS BUSINESS\007-02-Fullslidesppt-Contents\20161228\02-edu\bulb-item.pn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50000"/>
          <a:stretch/>
        </p:blipFill>
        <p:spPr bwMode="auto">
          <a:xfrm>
            <a:off x="789484" y="938231"/>
            <a:ext cx="792088" cy="3515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712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1"/>
            <a:ext cx="9144000" cy="307657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395063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131840" y="181632"/>
            <a:ext cx="6012160"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3131840" y="757696"/>
            <a:ext cx="6012160"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 hasCustomPrompt="1"/>
          </p:nvPr>
        </p:nvSpPr>
        <p:spPr>
          <a:xfrm>
            <a:off x="0" y="-1"/>
            <a:ext cx="3059832" cy="514350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3146470" y="1131590"/>
            <a:ext cx="3059832" cy="401191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9888771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5" name="Rectangle 4"/>
          <p:cNvSpPr/>
          <p:nvPr userDrawn="1"/>
        </p:nvSpPr>
        <p:spPr>
          <a:xfrm>
            <a:off x="0" y="411510"/>
            <a:ext cx="6444208" cy="4320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 name="Picture Placeholder 2"/>
          <p:cNvSpPr>
            <a:spLocks noGrp="1"/>
          </p:cNvSpPr>
          <p:nvPr>
            <p:ph type="pic" idx="1" hasCustomPrompt="1"/>
          </p:nvPr>
        </p:nvSpPr>
        <p:spPr>
          <a:xfrm>
            <a:off x="135622" y="195487"/>
            <a:ext cx="1944216" cy="475252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0" hasCustomPrompt="1"/>
          </p:nvPr>
        </p:nvSpPr>
        <p:spPr>
          <a:xfrm>
            <a:off x="2223854" y="195487"/>
            <a:ext cx="1944216" cy="475252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312086" y="195487"/>
            <a:ext cx="1944216" cy="475252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7421378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6444208" y="267494"/>
            <a:ext cx="2160000"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6444208" y="2715766"/>
            <a:ext cx="2160000"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1" hasCustomPrompt="1"/>
          </p:nvPr>
        </p:nvSpPr>
        <p:spPr>
          <a:xfrm>
            <a:off x="3986213" y="267494"/>
            <a:ext cx="2160000"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2" hasCustomPrompt="1"/>
          </p:nvPr>
        </p:nvSpPr>
        <p:spPr>
          <a:xfrm>
            <a:off x="3986213" y="2715766"/>
            <a:ext cx="2160000"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2093977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95536" y="3291830"/>
            <a:ext cx="8748464"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395536" y="3867894"/>
            <a:ext cx="8748464"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4963500"/>
            <a:ext cx="9144000" cy="1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5"/>
          <p:cNvSpPr/>
          <p:nvPr userDrawn="1"/>
        </p:nvSpPr>
        <p:spPr>
          <a:xfrm>
            <a:off x="0" y="0"/>
            <a:ext cx="914400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Picture Placeholder 2"/>
          <p:cNvSpPr>
            <a:spLocks noGrp="1"/>
          </p:cNvSpPr>
          <p:nvPr>
            <p:ph type="pic" idx="12" hasCustomPrompt="1"/>
          </p:nvPr>
        </p:nvSpPr>
        <p:spPr>
          <a:xfrm>
            <a:off x="467544" y="339502"/>
            <a:ext cx="3312128" cy="280807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3995936" y="339502"/>
            <a:ext cx="4680520" cy="133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3995936" y="1815574"/>
            <a:ext cx="1440000" cy="133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5616196" y="1815574"/>
            <a:ext cx="1440000" cy="133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7236456" y="1815574"/>
            <a:ext cx="1440000" cy="133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6524261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31069092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ICON SETS LAYOUT</a:t>
            </a:r>
          </a:p>
        </p:txBody>
      </p:sp>
      <p:sp>
        <p:nvSpPr>
          <p:cNvPr id="11" name="Rounded Rectangle 10"/>
          <p:cNvSpPr/>
          <p:nvPr userDrawn="1"/>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Rounded Rectangle 16"/>
          <p:cNvSpPr/>
          <p:nvPr userDrawn="1"/>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8" name="Half Frame 17"/>
          <p:cNvSpPr/>
          <p:nvPr userDrawn="1"/>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738182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reak Layout">
    <p:spTree>
      <p:nvGrpSpPr>
        <p:cNvPr id="1" name=""/>
        <p:cNvGrpSpPr/>
        <p:nvPr/>
      </p:nvGrpSpPr>
      <p:grpSpPr>
        <a:xfrm>
          <a:off x="0" y="0"/>
          <a:ext cx="0" cy="0"/>
          <a:chOff x="0" y="0"/>
          <a:chExt cx="0" cy="0"/>
        </a:xfrm>
      </p:grpSpPr>
      <p:sp>
        <p:nvSpPr>
          <p:cNvPr id="3" name="Rectangle 2"/>
          <p:cNvSpPr/>
          <p:nvPr userDrawn="1"/>
        </p:nvSpPr>
        <p:spPr>
          <a:xfrm>
            <a:off x="0" y="2571750"/>
            <a:ext cx="9144000" cy="25717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Rectangle 1"/>
          <p:cNvSpPr/>
          <p:nvPr userDrawn="1"/>
        </p:nvSpPr>
        <p:spPr>
          <a:xfrm>
            <a:off x="2116108" y="843558"/>
            <a:ext cx="4896544" cy="34563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Rectangle 4"/>
          <p:cNvSpPr/>
          <p:nvPr userDrawn="1"/>
        </p:nvSpPr>
        <p:spPr>
          <a:xfrm>
            <a:off x="2116108" y="0"/>
            <a:ext cx="4896544" cy="1954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5"/>
          <p:cNvSpPr/>
          <p:nvPr userDrawn="1"/>
        </p:nvSpPr>
        <p:spPr>
          <a:xfrm>
            <a:off x="2116108" y="4948014"/>
            <a:ext cx="4896544" cy="1954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2116108" y="3049518"/>
            <a:ext cx="4896544"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2116108" y="3625582"/>
            <a:ext cx="4896544"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pic>
        <p:nvPicPr>
          <p:cNvPr id="2050" name="Picture 2" descr="E:\002-KIMS BUSINESS\007-02-Fullslidesppt-Contents\20161228\02-edu\bulb-item.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flipH="1">
            <a:off x="4155985" y="1156325"/>
            <a:ext cx="816788" cy="1812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2354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36346" y="1341340"/>
            <a:ext cx="6270922" cy="1573670"/>
          </a:xfrm>
        </p:spPr>
        <p:txBody>
          <a:bodyPr anchor="b">
            <a:noAutofit/>
          </a:bodyPr>
          <a:lstStyle>
            <a:lvl1pPr algn="ctr">
              <a:defRPr sz="54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009930" y="2967210"/>
            <a:ext cx="5123755" cy="814678"/>
          </a:xfrm>
        </p:spPr>
        <p:txBody>
          <a:bodyPr>
            <a:normAutofit/>
          </a:bodyPr>
          <a:lstStyle>
            <a:lvl1pPr marL="0" indent="0" algn="ctr">
              <a:lnSpc>
                <a:spcPct val="112000"/>
              </a:lnSpc>
              <a:spcBef>
                <a:spcPts val="0"/>
              </a:spcBef>
              <a:spcAft>
                <a:spcPts val="0"/>
              </a:spcAft>
              <a:buNone/>
              <a:defRPr sz="1725"/>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564644" y="4840039"/>
            <a:ext cx="1205958" cy="303461"/>
          </a:xfrm>
        </p:spPr>
        <p:txBody>
          <a:bodyPr/>
          <a:lstStyle>
            <a:lvl1pPr>
              <a:defRPr baseline="0">
                <a:solidFill>
                  <a:schemeClr val="tx2"/>
                </a:solidFill>
              </a:defRPr>
            </a:lvl1pPr>
          </a:lstStyle>
          <a:p>
            <a:fld id="{87DE6118-2437-4B30-8E3C-4D2BE6020583}" type="datetimeFigureOut">
              <a:rPr lang="en-US" smtClean="0"/>
              <a:pPr/>
              <a:t>12/1/22</a:t>
            </a:fld>
            <a:endParaRPr lang="en-US" dirty="0"/>
          </a:p>
        </p:txBody>
      </p:sp>
      <p:sp>
        <p:nvSpPr>
          <p:cNvPr id="5" name="Footer Placeholder 4"/>
          <p:cNvSpPr>
            <a:spLocks noGrp="1"/>
          </p:cNvSpPr>
          <p:nvPr>
            <p:ph type="ftr" sz="quarter" idx="11"/>
          </p:nvPr>
        </p:nvSpPr>
        <p:spPr>
          <a:xfrm>
            <a:off x="1938041" y="4840039"/>
            <a:ext cx="5267533" cy="303461"/>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7373012" y="4840039"/>
            <a:ext cx="1197219" cy="303461"/>
          </a:xfrm>
        </p:spPr>
        <p:txBody>
          <a:bodyPr/>
          <a:lstStyle>
            <a:lvl1pPr>
              <a:defRPr baseline="0">
                <a:solidFill>
                  <a:schemeClr val="tx2"/>
                </a:solidFill>
              </a:defRPr>
            </a:lvl1pPr>
          </a:lstStyle>
          <a:p>
            <a:fld id="{69E57DC2-970A-4B3E-BB1C-7A09969E49DF}" type="slidenum">
              <a:rPr lang="en-US" smtClean="0"/>
              <a:pPr/>
              <a:t>‹#›</a:t>
            </a:fld>
            <a:endParaRPr lang="en-US" dirty="0"/>
          </a:p>
        </p:txBody>
      </p:sp>
      <p:grpSp>
        <p:nvGrpSpPr>
          <p:cNvPr id="7" name="Group 6"/>
          <p:cNvGrpSpPr/>
          <p:nvPr/>
        </p:nvGrpSpPr>
        <p:grpSpPr>
          <a:xfrm>
            <a:off x="564644" y="558352"/>
            <a:ext cx="8005588" cy="4012253"/>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89688503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12/1/22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723008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genda Layout">
    <p:spTree>
      <p:nvGrpSpPr>
        <p:cNvPr id="1" name=""/>
        <p:cNvGrpSpPr/>
        <p:nvPr/>
      </p:nvGrpSpPr>
      <p:grpSpPr>
        <a:xfrm>
          <a:off x="0" y="0"/>
          <a:ext cx="0" cy="0"/>
          <a:chOff x="0" y="0"/>
          <a:chExt cx="0" cy="0"/>
        </a:xfrm>
      </p:grpSpPr>
      <p:sp>
        <p:nvSpPr>
          <p:cNvPr id="6" name="Rectangle 5"/>
          <p:cNvSpPr/>
          <p:nvPr userDrawn="1"/>
        </p:nvSpPr>
        <p:spPr>
          <a:xfrm>
            <a:off x="-2604" y="0"/>
            <a:ext cx="158417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74" name="Picture 2" descr="E:\002-KIMS BUSINESS\007-02-Fullslidesppt-Contents\20161228\02-edu\bulb-item2.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16735" y="2931790"/>
            <a:ext cx="945499" cy="2098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9988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73769" y="976020"/>
            <a:ext cx="7209728" cy="2139553"/>
          </a:xfrm>
        </p:spPr>
        <p:txBody>
          <a:bodyPr anchor="b">
            <a:normAutofit/>
          </a:bodyPr>
          <a:lstStyle>
            <a:lvl1pPr algn="r">
              <a:defRPr sz="54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573769" y="3162246"/>
            <a:ext cx="7209728" cy="857493"/>
          </a:xfrm>
        </p:spPr>
        <p:txBody>
          <a:bodyPr/>
          <a:lstStyle>
            <a:lvl1pPr marL="0" indent="0" algn="r">
              <a:lnSpc>
                <a:spcPct val="112000"/>
              </a:lnSpc>
              <a:spcBef>
                <a:spcPts val="0"/>
              </a:spcBef>
              <a:spcAft>
                <a:spcPts val="0"/>
              </a:spcAft>
              <a:buNone/>
              <a:defRPr sz="18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54181" y="4840039"/>
            <a:ext cx="1216807" cy="303461"/>
          </a:xfrm>
        </p:spPr>
        <p:txBody>
          <a:bodyPr/>
          <a:lstStyle>
            <a:lvl1pPr>
              <a:defRPr>
                <a:solidFill>
                  <a:schemeClr val="tx2"/>
                </a:solidFill>
              </a:defRPr>
            </a:lvl1pPr>
          </a:lstStyle>
          <a:p>
            <a:fld id="{87DE6118-2437-4B30-8E3C-4D2BE6020583}" type="datetimeFigureOut">
              <a:rPr lang="en-US" smtClean="0"/>
              <a:pPr/>
              <a:t>12/1/22</a:t>
            </a:fld>
            <a:endParaRPr lang="en-US" dirty="0"/>
          </a:p>
        </p:txBody>
      </p:sp>
      <p:sp>
        <p:nvSpPr>
          <p:cNvPr id="5" name="Footer Placeholder 4"/>
          <p:cNvSpPr>
            <a:spLocks noGrp="1"/>
          </p:cNvSpPr>
          <p:nvPr>
            <p:ph type="ftr" sz="quarter" idx="11"/>
          </p:nvPr>
        </p:nvSpPr>
        <p:spPr>
          <a:xfrm>
            <a:off x="1938234" y="4840039"/>
            <a:ext cx="5267533" cy="303461"/>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7373012" y="4840039"/>
            <a:ext cx="1197219" cy="303461"/>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7" name="Freeform 6" title="Crop Mark"/>
          <p:cNvSpPr/>
          <p:nvPr/>
        </p:nvSpPr>
        <p:spPr bwMode="auto">
          <a:xfrm>
            <a:off x="6113972" y="1264239"/>
            <a:ext cx="2456260" cy="3306366"/>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641519607"/>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028700" y="1714500"/>
            <a:ext cx="3335840" cy="268605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94052" y="1714500"/>
            <a:ext cx="3335840" cy="268605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12/1/22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6009919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28700" y="514350"/>
            <a:ext cx="7200900" cy="1114425"/>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28700" y="1755648"/>
            <a:ext cx="3332988" cy="617934"/>
          </a:xfrm>
        </p:spPr>
        <p:txBody>
          <a:bodyPr anchor="b">
            <a:noAutofit/>
          </a:bodyPr>
          <a:lstStyle>
            <a:lvl1pPr marL="0" indent="0">
              <a:lnSpc>
                <a:spcPct val="84000"/>
              </a:lnSpc>
              <a:spcBef>
                <a:spcPts val="0"/>
              </a:spcBef>
              <a:spcAft>
                <a:spcPts val="0"/>
              </a:spcAft>
              <a:buNone/>
              <a:defRPr sz="225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028700" y="2478906"/>
            <a:ext cx="3332988" cy="1921645"/>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93761" y="1755648"/>
            <a:ext cx="3332988" cy="617934"/>
          </a:xfrm>
        </p:spPr>
        <p:txBody>
          <a:bodyPr anchor="b">
            <a:noAutofit/>
          </a:bodyPr>
          <a:lstStyle>
            <a:lvl1pPr marL="0" indent="0">
              <a:lnSpc>
                <a:spcPct val="84000"/>
              </a:lnSpc>
              <a:spcBef>
                <a:spcPts val="0"/>
              </a:spcBef>
              <a:spcAft>
                <a:spcPts val="0"/>
              </a:spcAft>
              <a:buNone/>
              <a:defRPr sz="225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93761" y="2478906"/>
            <a:ext cx="3332988" cy="1921645"/>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12/1/22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0395142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12/1/22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1262146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12/1/22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3653001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282"/>
            <a:ext cx="3977640" cy="5143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514350"/>
            <a:ext cx="2891790" cy="1618413"/>
          </a:xfrm>
        </p:spPr>
        <p:txBody>
          <a:bodyPr anchor="t">
            <a:noAutofit/>
          </a:bodyPr>
          <a:lstStyle>
            <a:lvl1pPr>
              <a:lnSpc>
                <a:spcPct val="84000"/>
              </a:lnSpc>
              <a:defRPr sz="36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4692015" y="514351"/>
            <a:ext cx="3909060" cy="3881438"/>
          </a:xfrm>
        </p:spPr>
        <p:txBody>
          <a:bodyPr/>
          <a:lstStyle>
            <a:lvl1pPr>
              <a:defRPr sz="1500"/>
            </a:lvl1pPr>
            <a:lvl2pPr>
              <a:defRPr sz="1500"/>
            </a:lvl2pPr>
            <a:lvl3pPr>
              <a:defRPr sz="1350"/>
            </a:lvl3pPr>
            <a:lvl4pPr>
              <a:defRPr sz="135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42925" y="2142258"/>
            <a:ext cx="2891790" cy="2258292"/>
          </a:xfrm>
        </p:spPr>
        <p:txBody>
          <a:bodyPr/>
          <a:lstStyle>
            <a:lvl1pPr marL="0" indent="0">
              <a:lnSpc>
                <a:spcPct val="113000"/>
              </a:lnSpc>
              <a:spcBef>
                <a:spcPts val="0"/>
              </a:spcBef>
              <a:spcAft>
                <a:spcPts val="1125"/>
              </a:spcAft>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42925" y="4840039"/>
            <a:ext cx="903429" cy="303461"/>
          </a:xfrm>
        </p:spPr>
        <p:txBody>
          <a:bodyPr/>
          <a:lstStyle>
            <a:lvl1pPr>
              <a:defRPr>
                <a:solidFill>
                  <a:schemeClr val="tx2"/>
                </a:solidFill>
              </a:defRPr>
            </a:lvl1pPr>
          </a:lstStyle>
          <a:p>
            <a:fld id="{87DE6118-2437-4B30-8E3C-4D2BE6020583}" type="datetimeFigureOut">
              <a:rPr lang="en-US" smtClean="0"/>
              <a:pPr/>
              <a:t>12/1/22</a:t>
            </a:fld>
            <a:endParaRPr lang="en-US" dirty="0"/>
          </a:p>
        </p:txBody>
      </p:sp>
      <p:sp>
        <p:nvSpPr>
          <p:cNvPr id="6" name="Footer Placeholder 5"/>
          <p:cNvSpPr>
            <a:spLocks noGrp="1"/>
          </p:cNvSpPr>
          <p:nvPr>
            <p:ph type="ftr" sz="quarter" idx="11"/>
          </p:nvPr>
        </p:nvSpPr>
        <p:spPr>
          <a:xfrm>
            <a:off x="1654459" y="4840039"/>
            <a:ext cx="1780256" cy="303461"/>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7412355" y="4840039"/>
            <a:ext cx="1197219" cy="303461"/>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3977640" y="282"/>
            <a:ext cx="17145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865386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282"/>
            <a:ext cx="3977640" cy="5143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514350"/>
            <a:ext cx="2891790" cy="1618413"/>
          </a:xfrm>
        </p:spPr>
        <p:txBody>
          <a:bodyPr anchor="t">
            <a:normAutofit/>
          </a:bodyPr>
          <a:lstStyle>
            <a:lvl1pPr>
              <a:lnSpc>
                <a:spcPct val="84000"/>
              </a:lnSpc>
              <a:defRPr sz="36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4149090" y="1"/>
            <a:ext cx="4994910" cy="5143499"/>
          </a:xfrm>
        </p:spPr>
        <p:txBody>
          <a:bodyPr anchor="t">
            <a:normAutofit/>
          </a:bodyPr>
          <a:lstStyle>
            <a:lvl1pPr marL="0" indent="0">
              <a:buNone/>
              <a:defRPr sz="1500"/>
            </a:lvl1pPr>
            <a:lvl2pPr marL="342900" indent="0">
              <a:buNone/>
              <a:defRPr sz="1500"/>
            </a:lvl2pPr>
            <a:lvl3pPr marL="685800" indent="0">
              <a:buNone/>
              <a:defRPr sz="15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42925" y="2141976"/>
            <a:ext cx="2891790" cy="2258574"/>
          </a:xfrm>
        </p:spPr>
        <p:txBody>
          <a:bodyPr/>
          <a:lstStyle>
            <a:lvl1pPr marL="0" indent="0">
              <a:lnSpc>
                <a:spcPct val="113000"/>
              </a:lnSpc>
              <a:spcBef>
                <a:spcPts val="0"/>
              </a:spcBef>
              <a:spcAft>
                <a:spcPts val="1125"/>
              </a:spcAft>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42925" y="4840039"/>
            <a:ext cx="903429" cy="303461"/>
          </a:xfrm>
        </p:spPr>
        <p:txBody>
          <a:bodyPr/>
          <a:lstStyle>
            <a:lvl1pPr>
              <a:defRPr>
                <a:solidFill>
                  <a:schemeClr val="tx2"/>
                </a:solidFill>
              </a:defRPr>
            </a:lvl1pPr>
          </a:lstStyle>
          <a:p>
            <a:fld id="{87DE6118-2437-4B30-8E3C-4D2BE6020583}" type="datetimeFigureOut">
              <a:rPr lang="en-US" smtClean="0"/>
              <a:pPr/>
              <a:t>12/1/22</a:t>
            </a:fld>
            <a:endParaRPr lang="en-US" dirty="0"/>
          </a:p>
        </p:txBody>
      </p:sp>
      <p:sp>
        <p:nvSpPr>
          <p:cNvPr id="6" name="Footer Placeholder 5"/>
          <p:cNvSpPr>
            <a:spLocks noGrp="1"/>
          </p:cNvSpPr>
          <p:nvPr>
            <p:ph type="ftr" sz="quarter" idx="11"/>
          </p:nvPr>
        </p:nvSpPr>
        <p:spPr>
          <a:xfrm>
            <a:off x="1654459" y="4840039"/>
            <a:ext cx="1780256" cy="303461"/>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7412355" y="4840039"/>
            <a:ext cx="1197219" cy="303461"/>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3977640" y="282"/>
            <a:ext cx="17145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802279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028700" y="1721644"/>
            <a:ext cx="7200900" cy="26789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12/1/22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198607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97421" y="468117"/>
            <a:ext cx="1174325" cy="393243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28700" y="468117"/>
            <a:ext cx="6134731" cy="39324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12/1/22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9019917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over Slide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851920" y="1794902"/>
            <a:ext cx="5292080" cy="1080121"/>
          </a:xfrm>
          <a:prstGeom prst="rect">
            <a:avLst/>
          </a:prstGeom>
        </p:spPr>
        <p:txBody>
          <a:bodyPr anchor="ctr"/>
          <a:lstStyle>
            <a:lvl1pPr marL="0" indent="0" algn="l">
              <a:lnSpc>
                <a:spcPct val="100000"/>
              </a:lnSpc>
              <a:buNone/>
              <a:defRPr b="0" baseline="0">
                <a:solidFill>
                  <a:schemeClr val="bg1"/>
                </a:solidFill>
                <a:latin typeface="+mj-lt"/>
                <a:cs typeface="Arial" pitchFamily="34" charset="0"/>
              </a:defRPr>
            </a:lvl1pPr>
          </a:lstStyle>
          <a:p>
            <a:r>
              <a:rPr lang="en-US" altLang="ko-KR" dirty="0">
                <a:ea typeface="맑은 고딕" pitchFamily="50" charset="-127"/>
              </a:rPr>
              <a:t>FREE </a:t>
            </a:r>
          </a:p>
          <a:p>
            <a:r>
              <a:rPr lang="en-US" altLang="ko-KR" dirty="0">
                <a:ea typeface="맑은 고딕" pitchFamily="50" charset="-127"/>
              </a:rPr>
              <a:t>PPT TEMPLATES</a:t>
            </a:r>
            <a:endParaRPr lang="en-US" altLang="ko-KR" dirty="0"/>
          </a:p>
        </p:txBody>
      </p:sp>
      <p:sp>
        <p:nvSpPr>
          <p:cNvPr id="11" name="Text Placeholder 9"/>
          <p:cNvSpPr>
            <a:spLocks noGrp="1"/>
          </p:cNvSpPr>
          <p:nvPr>
            <p:ph type="body" sz="quarter" idx="11" hasCustomPrompt="1"/>
          </p:nvPr>
        </p:nvSpPr>
        <p:spPr>
          <a:xfrm>
            <a:off x="3851772" y="2947030"/>
            <a:ext cx="5292080" cy="488816"/>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a:spcBef>
                <a:spcPts val="0"/>
              </a:spcBef>
              <a:defRPr/>
            </a:pPr>
            <a:r>
              <a:rPr lang="en-US" altLang="ko-KR" b="1" dirty="0"/>
              <a:t>INSERT THE TITLE </a:t>
            </a:r>
          </a:p>
          <a:p>
            <a:pPr>
              <a:spcBef>
                <a:spcPts val="0"/>
              </a:spcBef>
              <a:defRPr/>
            </a:pPr>
            <a:r>
              <a:rPr lang="en-US" altLang="ko-KR" b="1" dirty="0"/>
              <a:t>OF YOUR PRESENTATION HERE</a:t>
            </a:r>
            <a:endParaRPr lang="en-US" altLang="ko-KR" dirty="0"/>
          </a:p>
        </p:txBody>
      </p:sp>
      <p:pic>
        <p:nvPicPr>
          <p:cNvPr id="1026" name="Picture 2" descr="E:\002-KIMS BUSINESS\007-02-Fullslidesppt-Contents\20161228\02-edu\bulb-item.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52640" y="657349"/>
            <a:ext cx="1765300" cy="391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053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Basic Layout">
    <p:spTree>
      <p:nvGrpSpPr>
        <p:cNvPr id="1" name=""/>
        <p:cNvGrpSpPr/>
        <p:nvPr/>
      </p:nvGrpSpPr>
      <p:grpSpPr>
        <a:xfrm>
          <a:off x="0" y="0"/>
          <a:ext cx="0" cy="0"/>
          <a:chOff x="0" y="0"/>
          <a:chExt cx="0" cy="0"/>
        </a:xfrm>
      </p:grpSpPr>
      <p:sp>
        <p:nvSpPr>
          <p:cNvPr id="2" name="Rectangle 1"/>
          <p:cNvSpPr/>
          <p:nvPr userDrawn="1"/>
        </p:nvSpPr>
        <p:spPr>
          <a:xfrm>
            <a:off x="0" y="3399842"/>
            <a:ext cx="9144000" cy="17436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Oval 3"/>
          <p:cNvSpPr/>
          <p:nvPr userDrawn="1"/>
        </p:nvSpPr>
        <p:spPr>
          <a:xfrm>
            <a:off x="4043561" y="2859782"/>
            <a:ext cx="1080120" cy="1080120"/>
          </a:xfrm>
          <a:prstGeom prst="ellipse">
            <a:avLst/>
          </a:prstGeom>
          <a:solidFill>
            <a:schemeClr val="accent1"/>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Picture 2" descr="E:\002-KIMS BUSINESS\007-02-Fullslidesppt-Contents\20161228\02-edu\bulb-item.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08057" y="3010192"/>
            <a:ext cx="351128" cy="779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8678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sp>
        <p:nvSpPr>
          <p:cNvPr id="6" name="Rectangle 5"/>
          <p:cNvSpPr/>
          <p:nvPr userDrawn="1"/>
        </p:nvSpPr>
        <p:spPr>
          <a:xfrm>
            <a:off x="-2604" y="0"/>
            <a:ext cx="158417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74" name="Picture 2" descr="E:\002-KIMS BUSINESS\007-02-Fullslidesppt-Contents\20161228\02-edu\bulb-item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484" y="938231"/>
            <a:ext cx="1584176" cy="3515958"/>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E:\002-KIMS BUSINESS\007-02-Fullslidesppt-Contents\20161228\02-edu\bulb-item.pn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50000"/>
          <a:stretch/>
        </p:blipFill>
        <p:spPr bwMode="auto">
          <a:xfrm>
            <a:off x="789484" y="938231"/>
            <a:ext cx="792088" cy="3515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27478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_Basic Layout">
    <p:spTree>
      <p:nvGrpSpPr>
        <p:cNvPr id="1" name=""/>
        <p:cNvGrpSpPr/>
        <p:nvPr/>
      </p:nvGrpSpPr>
      <p:grpSpPr>
        <a:xfrm>
          <a:off x="0" y="0"/>
          <a:ext cx="0" cy="0"/>
          <a:chOff x="0" y="0"/>
          <a:chExt cx="0" cy="0"/>
        </a:xfrm>
      </p:grpSpPr>
      <p:sp>
        <p:nvSpPr>
          <p:cNvPr id="2" name="Rectangle 1"/>
          <p:cNvSpPr/>
          <p:nvPr userDrawn="1"/>
        </p:nvSpPr>
        <p:spPr>
          <a:xfrm>
            <a:off x="0" y="3399842"/>
            <a:ext cx="9144000" cy="17436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Oval 3"/>
          <p:cNvSpPr/>
          <p:nvPr userDrawn="1"/>
        </p:nvSpPr>
        <p:spPr>
          <a:xfrm>
            <a:off x="4043561" y="2859782"/>
            <a:ext cx="1080120" cy="1080120"/>
          </a:xfrm>
          <a:prstGeom prst="ellipse">
            <a:avLst/>
          </a:prstGeom>
          <a:solidFill>
            <a:schemeClr val="accent1"/>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Picture 2" descr="E:\002-KIMS BUSINESS\007-02-Fullslidesppt-Contents\20161228\02-edu\bulb-item.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08057" y="3010192"/>
            <a:ext cx="351128" cy="779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10573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6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131840" y="181632"/>
            <a:ext cx="6012160"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3131840" y="757696"/>
            <a:ext cx="6012160"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 hasCustomPrompt="1"/>
          </p:nvPr>
        </p:nvSpPr>
        <p:spPr>
          <a:xfrm>
            <a:off x="0" y="-1"/>
            <a:ext cx="3059832" cy="514350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3146470" y="1131590"/>
            <a:ext cx="3059832" cy="401191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7462463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End Slide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3572242"/>
            <a:ext cx="9144000" cy="576063"/>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4148306"/>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Oval 3"/>
          <p:cNvSpPr/>
          <p:nvPr userDrawn="1"/>
        </p:nvSpPr>
        <p:spPr>
          <a:xfrm>
            <a:off x="3311860" y="737642"/>
            <a:ext cx="2520280" cy="25202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Picture 2" descr="E:\002-KIMS BUSINESS\007-02-Fullslidesppt-Contents\20161228\02-edu\bulb-item.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162351" y="1139211"/>
            <a:ext cx="819298" cy="1818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39651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End Slide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3572242"/>
            <a:ext cx="9144000" cy="576063"/>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4148306"/>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Oval 3"/>
          <p:cNvSpPr/>
          <p:nvPr userDrawn="1"/>
        </p:nvSpPr>
        <p:spPr>
          <a:xfrm>
            <a:off x="3311860" y="737642"/>
            <a:ext cx="2520280" cy="25202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Picture 2" descr="E:\002-KIMS BUSINESS\007-02-Fullslidesppt-Contents\20161228\02-edu\bulb-item.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162351" y="1139211"/>
            <a:ext cx="819298" cy="1818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45577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7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6444208" y="267494"/>
            <a:ext cx="2160000"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6444208" y="2715766"/>
            <a:ext cx="2160000"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1" hasCustomPrompt="1"/>
          </p:nvPr>
        </p:nvSpPr>
        <p:spPr>
          <a:xfrm>
            <a:off x="3986213" y="267494"/>
            <a:ext cx="2160000"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2" hasCustomPrompt="1"/>
          </p:nvPr>
        </p:nvSpPr>
        <p:spPr>
          <a:xfrm>
            <a:off x="3986213" y="2715766"/>
            <a:ext cx="2160000"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7230567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Images and Contents Layout">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43508" y="92609"/>
            <a:ext cx="8856984" cy="49582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6" name="Picture Placeholder 2"/>
          <p:cNvSpPr>
            <a:spLocks noGrp="1"/>
          </p:cNvSpPr>
          <p:nvPr>
            <p:ph type="pic" idx="12" hasCustomPrompt="1"/>
          </p:nvPr>
        </p:nvSpPr>
        <p:spPr>
          <a:xfrm>
            <a:off x="0" y="1347774"/>
            <a:ext cx="2160240" cy="18720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2327920" y="1347774"/>
            <a:ext cx="2160240" cy="18720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4" hasCustomPrompt="1"/>
          </p:nvPr>
        </p:nvSpPr>
        <p:spPr>
          <a:xfrm>
            <a:off x="4655840" y="1347774"/>
            <a:ext cx="2160240" cy="18720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5" hasCustomPrompt="1"/>
          </p:nvPr>
        </p:nvSpPr>
        <p:spPr>
          <a:xfrm>
            <a:off x="6983760" y="1347774"/>
            <a:ext cx="2160240" cy="18720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Rectangle 2"/>
          <p:cNvSpPr/>
          <p:nvPr userDrawn="1"/>
        </p:nvSpPr>
        <p:spPr>
          <a:xfrm>
            <a:off x="0" y="3219822"/>
            <a:ext cx="2160000" cy="1584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11"/>
          <p:cNvSpPr/>
          <p:nvPr userDrawn="1"/>
        </p:nvSpPr>
        <p:spPr>
          <a:xfrm>
            <a:off x="2328000" y="3219822"/>
            <a:ext cx="2160000" cy="1584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Rectangle 12"/>
          <p:cNvSpPr/>
          <p:nvPr userDrawn="1"/>
        </p:nvSpPr>
        <p:spPr>
          <a:xfrm>
            <a:off x="4656000" y="3219822"/>
            <a:ext cx="2160000" cy="1584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Rectangle 13"/>
          <p:cNvSpPr/>
          <p:nvPr userDrawn="1"/>
        </p:nvSpPr>
        <p:spPr>
          <a:xfrm>
            <a:off x="6984000" y="3219822"/>
            <a:ext cx="2160000" cy="1584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642869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ICON SETS LAYOUT</a:t>
            </a:r>
          </a:p>
        </p:txBody>
      </p:sp>
      <p:sp>
        <p:nvSpPr>
          <p:cNvPr id="11" name="Rounded Rectangle 10"/>
          <p:cNvSpPr/>
          <p:nvPr userDrawn="1"/>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Rounded Rectangle 16"/>
          <p:cNvSpPr/>
          <p:nvPr userDrawn="1"/>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8" name="Half Frame 17"/>
          <p:cNvSpPr/>
          <p:nvPr userDrawn="1"/>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2222521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Rectangle 3"/>
          <p:cNvSpPr/>
          <p:nvPr userDrawn="1"/>
        </p:nvSpPr>
        <p:spPr>
          <a:xfrm>
            <a:off x="0" y="4963500"/>
            <a:ext cx="9144000" cy="1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4"/>
          <p:cNvSpPr/>
          <p:nvPr userDrawn="1"/>
        </p:nvSpPr>
        <p:spPr>
          <a:xfrm>
            <a:off x="0" y="0"/>
            <a:ext cx="914400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2904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Basic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960850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s and Contents Layout">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43508" y="92609"/>
            <a:ext cx="8856984" cy="49582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6" name="Picture Placeholder 2"/>
          <p:cNvSpPr>
            <a:spLocks noGrp="1"/>
          </p:cNvSpPr>
          <p:nvPr>
            <p:ph type="pic" idx="12" hasCustomPrompt="1"/>
          </p:nvPr>
        </p:nvSpPr>
        <p:spPr>
          <a:xfrm>
            <a:off x="0" y="1347774"/>
            <a:ext cx="2160240" cy="18720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2327920" y="1347774"/>
            <a:ext cx="2160240" cy="18720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4" hasCustomPrompt="1"/>
          </p:nvPr>
        </p:nvSpPr>
        <p:spPr>
          <a:xfrm>
            <a:off x="4655840" y="1347774"/>
            <a:ext cx="2160240" cy="18720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5" hasCustomPrompt="1"/>
          </p:nvPr>
        </p:nvSpPr>
        <p:spPr>
          <a:xfrm>
            <a:off x="6983760" y="1347774"/>
            <a:ext cx="2160240" cy="18720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Rectangle 2"/>
          <p:cNvSpPr/>
          <p:nvPr userDrawn="1"/>
        </p:nvSpPr>
        <p:spPr>
          <a:xfrm>
            <a:off x="0" y="3219822"/>
            <a:ext cx="2160000" cy="1584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11"/>
          <p:cNvSpPr/>
          <p:nvPr userDrawn="1"/>
        </p:nvSpPr>
        <p:spPr>
          <a:xfrm>
            <a:off x="2328000" y="3219822"/>
            <a:ext cx="2160000" cy="1584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Rectangle 12"/>
          <p:cNvSpPr/>
          <p:nvPr userDrawn="1"/>
        </p:nvSpPr>
        <p:spPr>
          <a:xfrm>
            <a:off x="4656000" y="3219822"/>
            <a:ext cx="2160000" cy="1584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Rectangle 13"/>
          <p:cNvSpPr/>
          <p:nvPr userDrawn="1"/>
        </p:nvSpPr>
        <p:spPr>
          <a:xfrm>
            <a:off x="6984000" y="3219822"/>
            <a:ext cx="2160000" cy="1584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15967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2932113"/>
            <a:ext cx="9144000" cy="2211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55776" y="1131590"/>
            <a:ext cx="7230270" cy="3677432"/>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4513480" y="1626257"/>
            <a:ext cx="3465217" cy="256260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Rectangle 2"/>
          <p:cNvSpPr/>
          <p:nvPr userDrawn="1"/>
        </p:nvSpPr>
        <p:spPr>
          <a:xfrm>
            <a:off x="467544" y="3363838"/>
            <a:ext cx="3024336" cy="1008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26058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1759754"/>
            <a:ext cx="9144000" cy="2211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pic>
        <p:nvPicPr>
          <p:cNvPr id="6"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23208" y="1042230"/>
            <a:ext cx="2869272" cy="3474631"/>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7380312" y="1175233"/>
            <a:ext cx="1008112" cy="255610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2" hasCustomPrompt="1"/>
          </p:nvPr>
        </p:nvSpPr>
        <p:spPr>
          <a:xfrm>
            <a:off x="5643269" y="1261134"/>
            <a:ext cx="1654766" cy="255610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700137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1"/>
            <a:ext cx="3059832" cy="514350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4860032" y="0"/>
            <a:ext cx="36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Rectangle 2"/>
          <p:cNvSpPr/>
          <p:nvPr userDrawn="1"/>
        </p:nvSpPr>
        <p:spPr>
          <a:xfrm>
            <a:off x="4896032" y="1311750"/>
            <a:ext cx="180000" cy="252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3440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theme" Target="../theme/theme3.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72" r:id="rId2"/>
    <p:sldLayoutId id="2147483670" r:id="rId3"/>
    <p:sldLayoutId id="2147483652" r:id="rId4"/>
    <p:sldLayoutId id="2147483671" r:id="rId5"/>
    <p:sldLayoutId id="2147483655" r:id="rId6"/>
    <p:sldLayoutId id="2147483662" r:id="rId7"/>
    <p:sldLayoutId id="2147483663" r:id="rId8"/>
    <p:sldLayoutId id="2147483665" r:id="rId9"/>
    <p:sldLayoutId id="2147483666" r:id="rId10"/>
    <p:sldLayoutId id="2147483667" r:id="rId11"/>
    <p:sldLayoutId id="2147483664" r:id="rId12"/>
    <p:sldLayoutId id="2147483668" r:id="rId13"/>
    <p:sldLayoutId id="2147483669" r:id="rId14"/>
    <p:sldLayoutId id="2147483673" r:id="rId15"/>
    <p:sldLayoutId id="2147483656" r:id="rId16"/>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8700" y="514350"/>
            <a:ext cx="7200900" cy="111442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28700" y="1714500"/>
            <a:ext cx="7200900" cy="26860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42987" y="4840039"/>
            <a:ext cx="903429" cy="303461"/>
          </a:xfrm>
          <a:prstGeom prst="rect">
            <a:avLst/>
          </a:prstGeom>
        </p:spPr>
        <p:txBody>
          <a:bodyPr vert="horz" lIns="91440" tIns="45720" rIns="91440" bIns="45720" rtlCol="0" anchor="ctr"/>
          <a:lstStyle>
            <a:lvl1pPr algn="l">
              <a:defRPr sz="900" baseline="0">
                <a:solidFill>
                  <a:schemeClr val="tx2"/>
                </a:solidFill>
              </a:defRPr>
            </a:lvl1pPr>
          </a:lstStyle>
          <a:p>
            <a:fld id="{87DE6118-2437-4B30-8E3C-4D2BE6020583}" type="datetimeFigureOut">
              <a:rPr lang="en-US" dirty="0"/>
              <a:pPr/>
              <a:t>12/1/22</a:t>
            </a:fld>
            <a:endParaRPr lang="en-US" dirty="0"/>
          </a:p>
        </p:txBody>
      </p:sp>
      <p:sp>
        <p:nvSpPr>
          <p:cNvPr id="5" name="Footer Placeholder 4"/>
          <p:cNvSpPr>
            <a:spLocks noGrp="1"/>
          </p:cNvSpPr>
          <p:nvPr>
            <p:ph type="ftr" sz="quarter" idx="3"/>
          </p:nvPr>
        </p:nvSpPr>
        <p:spPr>
          <a:xfrm>
            <a:off x="2170173" y="4840039"/>
            <a:ext cx="4710623" cy="303461"/>
          </a:xfrm>
          <a:prstGeom prst="rect">
            <a:avLst/>
          </a:prstGeom>
        </p:spPr>
        <p:txBody>
          <a:bodyPr vert="horz" lIns="91440" tIns="45720" rIns="91440" bIns="45720" rtlCol="0" anchor="ctr"/>
          <a:lstStyle>
            <a:lvl1pPr algn="l">
              <a:defRPr sz="9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7104552" y="4840039"/>
            <a:ext cx="1197219" cy="303461"/>
          </a:xfrm>
          <a:prstGeom prst="rect">
            <a:avLst/>
          </a:prstGeom>
        </p:spPr>
        <p:txBody>
          <a:bodyPr vert="horz" lIns="91440" tIns="45720" rIns="91440" bIns="45720" rtlCol="0" anchor="ctr"/>
          <a:lstStyle>
            <a:lvl1pPr algn="r">
              <a:defRPr sz="9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358571" y="282"/>
            <a:ext cx="17145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13862207"/>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 id="2147483958" r:id="rId12"/>
    <p:sldLayoutId id="2147483959" r:id="rId13"/>
    <p:sldLayoutId id="2147483960" r:id="rId14"/>
    <p:sldLayoutId id="2147483962" r:id="rId15"/>
    <p:sldLayoutId id="2147483971" r:id="rId16"/>
    <p:sldLayoutId id="2147483796" r:id="rId17"/>
    <p:sldLayoutId id="2147483974" r:id="rId18"/>
    <p:sldLayoutId id="2147483977" r:id="rId19"/>
    <p:sldLayoutId id="2147483978" r:id="rId20"/>
  </p:sldLayoutIdLst>
  <p:txStyles>
    <p:titleStyle>
      <a:lvl1pPr algn="l" defTabSz="685800" rtl="0" eaLnBrk="1" latinLnBrk="0" hangingPunct="1">
        <a:lnSpc>
          <a:spcPct val="89000"/>
        </a:lnSpc>
        <a:spcBef>
          <a:spcPct val="0"/>
        </a:spcBef>
        <a:buNone/>
        <a:defRPr sz="3300" kern="1200" baseline="0">
          <a:solidFill>
            <a:schemeClr val="tx2"/>
          </a:solidFill>
          <a:latin typeface="+mj-lt"/>
          <a:ea typeface="+mj-ea"/>
          <a:cs typeface="+mj-cs"/>
        </a:defRPr>
      </a:lvl1pPr>
    </p:titleStyle>
    <p:bodyStyle>
      <a:lvl1pPr marL="288036" indent="-288036" algn="l" defTabSz="685800" rtl="0" eaLnBrk="1" latinLnBrk="0" hangingPunct="1">
        <a:lnSpc>
          <a:spcPct val="94000"/>
        </a:lnSpc>
        <a:spcBef>
          <a:spcPts val="750"/>
        </a:spcBef>
        <a:spcAft>
          <a:spcPts val="150"/>
        </a:spcAft>
        <a:buFont typeface="Franklin Gothic Book" panose="020B0503020102020204" pitchFamily="34" charset="0"/>
        <a:buChar char="■"/>
        <a:defRPr sz="1500" kern="1200" baseline="0">
          <a:solidFill>
            <a:schemeClr val="tx2"/>
          </a:solidFill>
          <a:latin typeface="+mn-lt"/>
          <a:ea typeface="+mn-ea"/>
          <a:cs typeface="+mn-cs"/>
        </a:defRPr>
      </a:lvl1pPr>
      <a:lvl2pPr marL="6858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500" i="1" kern="1200" baseline="0">
          <a:solidFill>
            <a:schemeClr val="tx2"/>
          </a:solidFill>
          <a:latin typeface="+mn-lt"/>
          <a:ea typeface="+mn-ea"/>
          <a:cs typeface="+mn-cs"/>
        </a:defRPr>
      </a:lvl2pPr>
      <a:lvl3pPr marL="10287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350" kern="1200" baseline="0">
          <a:solidFill>
            <a:schemeClr val="tx2"/>
          </a:solidFill>
          <a:latin typeface="+mn-lt"/>
          <a:ea typeface="+mn-ea"/>
          <a:cs typeface="+mn-cs"/>
        </a:defRPr>
      </a:lvl3pPr>
      <a:lvl4pPr marL="13716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350" i="1" kern="1200" baseline="0">
          <a:solidFill>
            <a:schemeClr val="tx2"/>
          </a:solidFill>
          <a:latin typeface="+mn-lt"/>
          <a:ea typeface="+mn-ea"/>
          <a:cs typeface="+mn-cs"/>
        </a:defRPr>
      </a:lvl4pPr>
      <a:lvl5pPr marL="17145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200" kern="1200" baseline="0">
          <a:solidFill>
            <a:schemeClr val="tx2"/>
          </a:solidFill>
          <a:latin typeface="+mn-lt"/>
          <a:ea typeface="+mn-ea"/>
          <a:cs typeface="+mn-cs"/>
        </a:defRPr>
      </a:lvl5pPr>
      <a:lvl6pPr marL="20574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200" i="1" kern="1200" baseline="0">
          <a:solidFill>
            <a:schemeClr val="tx2"/>
          </a:solidFill>
          <a:latin typeface="+mn-lt"/>
          <a:ea typeface="+mn-ea"/>
          <a:cs typeface="+mn-cs"/>
        </a:defRPr>
      </a:lvl6pPr>
      <a:lvl7pPr marL="24003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050" kern="1200" baseline="0">
          <a:solidFill>
            <a:schemeClr val="tx2"/>
          </a:solidFill>
          <a:latin typeface="+mn-lt"/>
          <a:ea typeface="+mn-ea"/>
          <a:cs typeface="+mn-cs"/>
        </a:defRPr>
      </a:lvl7pPr>
      <a:lvl8pPr marL="27432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050" i="1" kern="1200" baseline="0">
          <a:solidFill>
            <a:schemeClr val="tx2"/>
          </a:solidFill>
          <a:latin typeface="+mn-lt"/>
          <a:ea typeface="+mn-ea"/>
          <a:cs typeface="+mn-cs"/>
        </a:defRPr>
      </a:lvl8pPr>
      <a:lvl9pPr marL="30861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050" kern="1200" baseline="0">
          <a:solidFill>
            <a:schemeClr val="tx2"/>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31.xml"/><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3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3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diagramLayout" Target="../diagrams/layout1.xml"/><Relationship Id="rId7" Type="http://schemas.openxmlformats.org/officeDocument/2006/relationships/image" Target="../media/image14.png"/><Relationship Id="rId2" Type="http://schemas.openxmlformats.org/officeDocument/2006/relationships/diagramData" Target="../diagrams/data1.xml"/><Relationship Id="rId1" Type="http://schemas.openxmlformats.org/officeDocument/2006/relationships/slideLayout" Target="../slideLayouts/slideLayout2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2.xml"/><Relationship Id="rId5" Type="http://schemas.openxmlformats.org/officeDocument/2006/relationships/image" Target="../media/image19.sv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31.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3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a:bodyPr>
          <a:lstStyle/>
          <a:p>
            <a:r>
              <a:rPr lang="en-US" sz="3200" dirty="0">
                <a:latin typeface="+mn-lt"/>
              </a:rPr>
              <a:t>Does schooling impact Life Expectancy?</a:t>
            </a:r>
            <a:endParaRPr lang="en-US" altLang="ko-KR" sz="2800" dirty="0">
              <a:latin typeface="+mn-lt"/>
            </a:endParaRPr>
          </a:p>
        </p:txBody>
      </p:sp>
      <p:sp>
        <p:nvSpPr>
          <p:cNvPr id="4" name="Text Placeholder 3"/>
          <p:cNvSpPr>
            <a:spLocks noGrp="1"/>
          </p:cNvSpPr>
          <p:nvPr>
            <p:ph type="body" sz="quarter" idx="11"/>
          </p:nvPr>
        </p:nvSpPr>
        <p:spPr>
          <a:xfrm>
            <a:off x="3851920" y="3147814"/>
            <a:ext cx="5292080" cy="488816"/>
          </a:xfrm>
        </p:spPr>
        <p:txBody>
          <a:bodyPr>
            <a:normAutofit lnSpcReduction="10000"/>
          </a:bodyPr>
          <a:lstStyle/>
          <a:p>
            <a:pPr>
              <a:spcBef>
                <a:spcPts val="0"/>
              </a:spcBef>
              <a:defRPr/>
            </a:pPr>
            <a:r>
              <a:rPr lang="en-US" altLang="ko-KR" b="1" dirty="0"/>
              <a:t>Group 31 :</a:t>
            </a:r>
          </a:p>
          <a:p>
            <a:pPr>
              <a:spcBef>
                <a:spcPts val="0"/>
              </a:spcBef>
              <a:defRPr/>
            </a:pPr>
            <a:r>
              <a:rPr lang="en-US" altLang="ko-KR" b="1" dirty="0"/>
              <a:t>Amrina |  Swathi  | Nithya  | Mansi  | Chaitanya</a:t>
            </a:r>
            <a:endParaRPr lang="en-US" altLang="ko-KR" dirty="0"/>
          </a:p>
        </p:txBody>
      </p:sp>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585115" y="994229"/>
            <a:ext cx="3705951"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dirty="0"/>
              <a:t>OLS Regression Results</a:t>
            </a:r>
            <a:endParaRPr lang="ko-KR" altLang="en-US" dirty="0"/>
          </a:p>
        </p:txBody>
      </p:sp>
      <p:sp>
        <p:nvSpPr>
          <p:cNvPr id="24" name="Rectangle 23"/>
          <p:cNvSpPr/>
          <p:nvPr/>
        </p:nvSpPr>
        <p:spPr>
          <a:xfrm>
            <a:off x="4896850" y="1851670"/>
            <a:ext cx="3705951"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ko-KR" dirty="0"/>
              <a:t>Inference</a:t>
            </a:r>
            <a:endParaRPr lang="ko-KR" altLang="en-US" dirty="0"/>
          </a:p>
        </p:txBody>
      </p:sp>
      <p:sp>
        <p:nvSpPr>
          <p:cNvPr id="2" name="Text Placeholder 1"/>
          <p:cNvSpPr>
            <a:spLocks noGrp="1"/>
          </p:cNvSpPr>
          <p:nvPr>
            <p:ph type="body" sz="quarter" idx="10"/>
          </p:nvPr>
        </p:nvSpPr>
        <p:spPr>
          <a:xfrm>
            <a:off x="576133" y="268831"/>
            <a:ext cx="8558885" cy="576064"/>
          </a:xfrm>
        </p:spPr>
        <p:txBody>
          <a:bodyPr>
            <a:normAutofit lnSpcReduction="10000"/>
          </a:bodyPr>
          <a:lstStyle/>
          <a:p>
            <a:pPr algn="l"/>
            <a:r>
              <a:rPr lang="en-US" altLang="ko-KR" dirty="0"/>
              <a:t>PRELIMINARY MODEL 1</a:t>
            </a:r>
            <a:endParaRPr lang="ko-KR" altLang="en-US" dirty="0"/>
          </a:p>
        </p:txBody>
      </p:sp>
      <p:graphicFrame>
        <p:nvGraphicFramePr>
          <p:cNvPr id="4" name="Table 3">
            <a:extLst>
              <a:ext uri="{FF2B5EF4-FFF2-40B4-BE49-F238E27FC236}">
                <a16:creationId xmlns:a16="http://schemas.microsoft.com/office/drawing/2014/main" id="{E1CC12B2-FE38-B925-B3E1-07658B06A1E7}"/>
              </a:ext>
            </a:extLst>
          </p:cNvPr>
          <p:cNvGraphicFramePr>
            <a:graphicFrameLocks noGrp="1"/>
          </p:cNvGraphicFramePr>
          <p:nvPr/>
        </p:nvGraphicFramePr>
        <p:xfrm>
          <a:off x="585116" y="1360950"/>
          <a:ext cx="3694380" cy="2523879"/>
        </p:xfrm>
        <a:graphic>
          <a:graphicData uri="http://schemas.openxmlformats.org/drawingml/2006/table">
            <a:tbl>
              <a:tblPr firstRow="1" bandRow="1">
                <a:tableStyleId>{5940675A-B579-460E-94D1-54222C63F5DA}</a:tableStyleId>
              </a:tblPr>
              <a:tblGrid>
                <a:gridCol w="478561">
                  <a:extLst>
                    <a:ext uri="{9D8B030D-6E8A-4147-A177-3AD203B41FA5}">
                      <a16:colId xmlns:a16="http://schemas.microsoft.com/office/drawing/2014/main" val="20000"/>
                    </a:ext>
                  </a:extLst>
                </a:gridCol>
                <a:gridCol w="2737258">
                  <a:extLst>
                    <a:ext uri="{9D8B030D-6E8A-4147-A177-3AD203B41FA5}">
                      <a16:colId xmlns:a16="http://schemas.microsoft.com/office/drawing/2014/main" val="20001"/>
                    </a:ext>
                  </a:extLst>
                </a:gridCol>
                <a:gridCol w="478561">
                  <a:extLst>
                    <a:ext uri="{9D8B030D-6E8A-4147-A177-3AD203B41FA5}">
                      <a16:colId xmlns:a16="http://schemas.microsoft.com/office/drawing/2014/main" val="20002"/>
                    </a:ext>
                  </a:extLst>
                </a:gridCol>
              </a:tblGrid>
              <a:tr h="309767">
                <a:tc gridSpan="3">
                  <a:txBody>
                    <a:bodyPr/>
                    <a:lstStyle/>
                    <a:p>
                      <a:pPr algn="ctr"/>
                      <a:r>
                        <a:rPr lang="en-US" altLang="ko-KR" sz="1200" b="1" dirty="0">
                          <a:solidFill>
                            <a:schemeClr val="tx1">
                              <a:lumMod val="75000"/>
                              <a:lumOff val="25000"/>
                            </a:schemeClr>
                          </a:solidFill>
                          <a:latin typeface="+mn-lt"/>
                          <a:cs typeface="Arial" pitchFamily="34" charset="0"/>
                        </a:rPr>
                        <a:t>Your Text  Here</a:t>
                      </a:r>
                      <a:endParaRPr lang="ko-KR" altLang="en-US" sz="1200" b="1" dirty="0">
                        <a:solidFill>
                          <a:schemeClr val="tx1">
                            <a:lumMod val="75000"/>
                            <a:lumOff val="25000"/>
                          </a:schemeClr>
                        </a:solidFill>
                        <a:latin typeface="+mn-lt"/>
                        <a:cs typeface="Arial" pitchFamily="34" charset="0"/>
                      </a:endParaRPr>
                    </a:p>
                  </a:txBody>
                  <a:tcPr anchor="ctr">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hMerge="1">
                  <a:txBody>
                    <a:bodyPr/>
                    <a:lstStyle/>
                    <a:p>
                      <a:pPr latinLnBrk="1"/>
                      <a:endParaRPr lang="ko-KR" altLang="en-US" dirty="0"/>
                    </a:p>
                  </a:txBody>
                  <a:tcPr/>
                </a:tc>
                <a:tc hMerge="1">
                  <a:txBody>
                    <a:bodyPr/>
                    <a:lstStyle/>
                    <a:p>
                      <a:pPr latinLnBrk="1"/>
                      <a:endParaRPr lang="ko-KR" altLang="en-US" dirty="0"/>
                    </a:p>
                  </a:txBody>
                  <a:tcPr/>
                </a:tc>
                <a:extLst>
                  <a:ext uri="{0D108BD9-81ED-4DB2-BD59-A6C34878D82A}">
                    <a16:rowId xmlns:a16="http://schemas.microsoft.com/office/drawing/2014/main" val="10000"/>
                  </a:ext>
                </a:extLst>
              </a:tr>
              <a:tr h="391994">
                <a:tc gridSpan="3">
                  <a:txBody>
                    <a:bodyPr/>
                    <a:lstStyle/>
                    <a:p>
                      <a:pPr algn="ctr" latinLnBrk="1"/>
                      <a:endParaRPr lang="en-US" altLang="ko-KR" sz="1400" b="1" dirty="0">
                        <a:solidFill>
                          <a:schemeClr val="bg1"/>
                        </a:solidFill>
                        <a:latin typeface="+mn-lt"/>
                        <a:cs typeface="Arial" pitchFamily="34" charset="0"/>
                      </a:endParaRPr>
                    </a:p>
                  </a:txBody>
                  <a:tcPr anchor="ctr">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1"/>
                    </a:solidFill>
                  </a:tcPr>
                </a:tc>
                <a:tc hMerge="1">
                  <a:txBody>
                    <a:bodyPr/>
                    <a:lstStyle/>
                    <a:p>
                      <a:pPr latinLnBrk="1"/>
                      <a:endParaRPr lang="ko-KR" altLang="en-US" dirty="0"/>
                    </a:p>
                  </a:txBody>
                  <a:tcPr/>
                </a:tc>
                <a:tc hMerge="1">
                  <a:txBody>
                    <a:bodyPr/>
                    <a:lstStyle/>
                    <a:p>
                      <a:pPr latinLnBrk="1"/>
                      <a:endParaRPr lang="ko-KR" altLang="en-US" dirty="0"/>
                    </a:p>
                  </a:txBody>
                  <a:tcPr/>
                </a:tc>
                <a:extLst>
                  <a:ext uri="{0D108BD9-81ED-4DB2-BD59-A6C34878D82A}">
                    <a16:rowId xmlns:a16="http://schemas.microsoft.com/office/drawing/2014/main" val="10001"/>
                  </a:ext>
                </a:extLst>
              </a:tr>
              <a:tr h="312900">
                <a:tc>
                  <a:txBody>
                    <a:bodyPr/>
                    <a:lstStyle/>
                    <a:p>
                      <a:pPr latinLnBrk="1"/>
                      <a:endParaRPr lang="ko-KR" altLang="en-US" dirty="0">
                        <a:latin typeface="+mn-lt"/>
                        <a:cs typeface="Arial" pitchFamily="34" charset="0"/>
                      </a:endParaRPr>
                    </a:p>
                  </a:txBody>
                  <a:tcPr>
                    <a:lnL w="19050" cap="flat" cmpd="sng" algn="ctr">
                      <a:solidFill>
                        <a:schemeClr val="accent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tx1">
                              <a:lumMod val="75000"/>
                              <a:lumOff val="25000"/>
                            </a:schemeClr>
                          </a:solidFill>
                          <a:latin typeface="+mn-lt"/>
                          <a:cs typeface="Arial" pitchFamily="34" charset="0"/>
                        </a:rPr>
                        <a:t>Text</a:t>
                      </a:r>
                      <a:r>
                        <a:rPr lang="en-US" altLang="ko-KR" sz="1200" b="1" baseline="0" dirty="0">
                          <a:solidFill>
                            <a:schemeClr val="tx1">
                              <a:lumMod val="75000"/>
                              <a:lumOff val="25000"/>
                            </a:schemeClr>
                          </a:solidFill>
                          <a:latin typeface="+mn-lt"/>
                          <a:cs typeface="Arial" pitchFamily="34" charset="0"/>
                        </a:rPr>
                        <a:t>  Here</a:t>
                      </a:r>
                      <a:endParaRPr lang="en-US" altLang="ko-KR" sz="1200" b="1" dirty="0">
                        <a:solidFill>
                          <a:schemeClr val="tx1">
                            <a:lumMod val="75000"/>
                            <a:lumOff val="25000"/>
                          </a:schemeClr>
                        </a:solidFill>
                        <a:latin typeface="+mn-lt"/>
                        <a:cs typeface="Arial" pitchFamily="34" charset="0"/>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dirty="0">
                        <a:latin typeface="+mn-lt"/>
                        <a:cs typeface="Arial" pitchFamily="34" charset="0"/>
                      </a:endParaRPr>
                    </a:p>
                  </a:txBody>
                  <a:tcPr>
                    <a:lnL w="12700" cmpd="sng">
                      <a:noFill/>
                    </a:lnL>
                    <a:lnR w="19050" cap="flat" cmpd="sng" algn="ctr">
                      <a:solidFill>
                        <a:schemeClr val="accent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12900">
                <a:tc>
                  <a:txBody>
                    <a:bodyPr/>
                    <a:lstStyle/>
                    <a:p>
                      <a:pPr latinLnBrk="1"/>
                      <a:endParaRPr lang="ko-KR" altLang="en-US" dirty="0">
                        <a:latin typeface="+mn-lt"/>
                        <a:cs typeface="Arial" pitchFamily="34" charset="0"/>
                      </a:endParaRPr>
                    </a:p>
                  </a:txBody>
                  <a:tcPr>
                    <a:lnL w="19050" cap="flat" cmpd="sng" algn="ctr">
                      <a:solidFill>
                        <a:schemeClr val="accent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rowSpan="3">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You can simply impress your audience and add a unique zing.</a:t>
                      </a: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dirty="0">
                        <a:latin typeface="+mn-lt"/>
                        <a:cs typeface="Arial" pitchFamily="34" charset="0"/>
                      </a:endParaRPr>
                    </a:p>
                  </a:txBody>
                  <a:tcPr>
                    <a:lnL w="12700" cmpd="sng">
                      <a:noFill/>
                    </a:lnL>
                    <a:lnR w="19050" cap="flat" cmpd="sng" algn="ctr">
                      <a:solidFill>
                        <a:schemeClr val="accent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12900">
                <a:tc>
                  <a:txBody>
                    <a:bodyPr/>
                    <a:lstStyle/>
                    <a:p>
                      <a:pPr latinLnBrk="1"/>
                      <a:endParaRPr lang="ko-KR" altLang="en-US" dirty="0">
                        <a:latin typeface="+mn-lt"/>
                        <a:cs typeface="Arial" pitchFamily="34" charset="0"/>
                      </a:endParaRPr>
                    </a:p>
                  </a:txBody>
                  <a:tcPr>
                    <a:lnL w="19050" cap="flat" cmpd="sng" algn="ctr">
                      <a:solidFill>
                        <a:schemeClr val="accent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vMerge="1">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4000" b="1" dirty="0">
                        <a:solidFill>
                          <a:schemeClr val="tx1">
                            <a:lumMod val="50000"/>
                            <a:lumOff val="50000"/>
                          </a:schemeClr>
                        </a:solidFill>
                        <a:latin typeface="Arial" pitchFamily="34" charset="0"/>
                        <a:cs typeface="Arial" pitchFamily="34" charset="0"/>
                      </a:endParaRPr>
                    </a:p>
                  </a:txBody>
                  <a:tcPr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20000"/>
                      </a:schemeClr>
                    </a:solidFill>
                  </a:tcPr>
                </a:tc>
                <a:tc>
                  <a:txBody>
                    <a:bodyPr/>
                    <a:lstStyle/>
                    <a:p>
                      <a:pPr latinLnBrk="1"/>
                      <a:endParaRPr lang="ko-KR" altLang="en-US" dirty="0">
                        <a:latin typeface="+mn-lt"/>
                        <a:cs typeface="Arial" pitchFamily="34" charset="0"/>
                      </a:endParaRPr>
                    </a:p>
                  </a:txBody>
                  <a:tcPr>
                    <a:lnL w="12700" cmpd="sng">
                      <a:noFill/>
                    </a:lnL>
                    <a:lnR w="19050" cap="flat" cmpd="sng" algn="ctr">
                      <a:solidFill>
                        <a:schemeClr val="accent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573651">
                <a:tc>
                  <a:txBody>
                    <a:bodyPr/>
                    <a:lstStyle/>
                    <a:p>
                      <a:pPr latinLnBrk="1"/>
                      <a:endParaRPr lang="ko-KR" altLang="en-US" dirty="0">
                        <a:latin typeface="+mn-lt"/>
                        <a:cs typeface="Arial" pitchFamily="34" charset="0"/>
                      </a:endParaRPr>
                    </a:p>
                  </a:txBody>
                  <a:tcPr>
                    <a:lnL w="19050" cap="flat" cmpd="sng" algn="ctr">
                      <a:solidFill>
                        <a:schemeClr val="accent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vMerge="1">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4000" b="1" dirty="0">
                        <a:solidFill>
                          <a:schemeClr val="tx1">
                            <a:lumMod val="50000"/>
                            <a:lumOff val="50000"/>
                          </a:schemeClr>
                        </a:solidFill>
                        <a:latin typeface="Arial" pitchFamily="34" charset="0"/>
                        <a:cs typeface="Arial" pitchFamily="34" charset="0"/>
                      </a:endParaRPr>
                    </a:p>
                  </a:txBody>
                  <a:tcPr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alpha val="20000"/>
                      </a:schemeClr>
                    </a:solidFill>
                  </a:tcPr>
                </a:tc>
                <a:tc>
                  <a:txBody>
                    <a:bodyPr/>
                    <a:lstStyle/>
                    <a:p>
                      <a:pPr latinLnBrk="1"/>
                      <a:endParaRPr lang="ko-KR" altLang="en-US" dirty="0">
                        <a:latin typeface="+mn-lt"/>
                        <a:cs typeface="Arial" pitchFamily="34" charset="0"/>
                      </a:endParaRPr>
                    </a:p>
                  </a:txBody>
                  <a:tcPr>
                    <a:lnL w="12700" cmpd="sng">
                      <a:noFill/>
                    </a:lnL>
                    <a:lnR w="19050" cap="flat" cmpd="sng" algn="ctr">
                      <a:solidFill>
                        <a:schemeClr val="accent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09767">
                <a:tc gridSpan="3">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tx1">
                              <a:lumMod val="75000"/>
                              <a:lumOff val="25000"/>
                            </a:schemeClr>
                          </a:solidFill>
                          <a:latin typeface="+mn-lt"/>
                          <a:cs typeface="Arial" pitchFamily="34" charset="0"/>
                        </a:rPr>
                        <a:t>Your Text  Here</a:t>
                      </a:r>
                      <a:endParaRPr lang="ko-KR" altLang="en-US" sz="1200" b="1" dirty="0">
                        <a:solidFill>
                          <a:schemeClr val="tx1">
                            <a:lumMod val="75000"/>
                            <a:lumOff val="25000"/>
                          </a:schemeClr>
                        </a:solidFill>
                        <a:latin typeface="+mn-lt"/>
                        <a:cs typeface="Arial" pitchFamily="34" charset="0"/>
                      </a:endParaRPr>
                    </a:p>
                  </a:txBody>
                  <a:tcPr anchor="ctr">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dirty="0"/>
                    </a:p>
                  </a:txBody>
                  <a:tcPr/>
                </a:tc>
                <a:tc hMerge="1">
                  <a:txBody>
                    <a:bodyPr/>
                    <a:lstStyle/>
                    <a:p>
                      <a:pPr latinLnBrk="1"/>
                      <a:endParaRPr lang="ko-KR" altLang="en-US" dirty="0"/>
                    </a:p>
                  </a:txBody>
                  <a:tcPr/>
                </a:tc>
                <a:extLst>
                  <a:ext uri="{0D108BD9-81ED-4DB2-BD59-A6C34878D82A}">
                    <a16:rowId xmlns:a16="http://schemas.microsoft.com/office/drawing/2014/main" val="10006"/>
                  </a:ext>
                </a:extLst>
              </a:tr>
            </a:tbl>
          </a:graphicData>
        </a:graphic>
      </p:graphicFrame>
      <p:grpSp>
        <p:nvGrpSpPr>
          <p:cNvPr id="15" name="Group 14"/>
          <p:cNvGrpSpPr/>
          <p:nvPr/>
        </p:nvGrpSpPr>
        <p:grpSpPr>
          <a:xfrm>
            <a:off x="4058860" y="987781"/>
            <a:ext cx="1052368" cy="3696329"/>
            <a:chOff x="4058860" y="987781"/>
            <a:chExt cx="1052368" cy="3696329"/>
          </a:xfrm>
        </p:grpSpPr>
        <p:sp>
          <p:nvSpPr>
            <p:cNvPr id="6" name="Rectangle 8"/>
            <p:cNvSpPr/>
            <p:nvPr/>
          </p:nvSpPr>
          <p:spPr>
            <a:xfrm rot="36931">
              <a:off x="4276045" y="3801165"/>
              <a:ext cx="592195" cy="863021"/>
            </a:xfrm>
            <a:custGeom>
              <a:avLst/>
              <a:gdLst/>
              <a:ahLst/>
              <a:cxnLst/>
              <a:rect l="l" t="t" r="r" b="b"/>
              <a:pathLst>
                <a:path w="1802378" h="1800199">
                  <a:moveTo>
                    <a:pt x="0" y="0"/>
                  </a:moveTo>
                  <a:lnTo>
                    <a:pt x="1802378" y="0"/>
                  </a:lnTo>
                  <a:lnTo>
                    <a:pt x="1802378" y="289727"/>
                  </a:lnTo>
                  <a:lnTo>
                    <a:pt x="1801366" y="289727"/>
                  </a:lnTo>
                  <a:lnTo>
                    <a:pt x="901188" y="1800199"/>
                  </a:lnTo>
                  <a:lnTo>
                    <a:pt x="1012" y="289727"/>
                  </a:lnTo>
                  <a:lnTo>
                    <a:pt x="0" y="289727"/>
                  </a:lnTo>
                  <a:lnTo>
                    <a:pt x="0" y="288030"/>
                  </a:lnTo>
                  <a:close/>
                </a:path>
              </a:pathLst>
            </a:custGeom>
            <a:gradFill>
              <a:gsLst>
                <a:gs pos="0">
                  <a:schemeClr val="accent2">
                    <a:lumMod val="70000"/>
                    <a:lumOff val="30000"/>
                  </a:schemeClr>
                </a:gs>
                <a:gs pos="100000">
                  <a:schemeClr val="accent2">
                    <a:lumMod val="70000"/>
                    <a:lumOff val="30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Rectangle 8"/>
            <p:cNvSpPr/>
            <p:nvPr/>
          </p:nvSpPr>
          <p:spPr>
            <a:xfrm>
              <a:off x="4468857" y="3793500"/>
              <a:ext cx="200342" cy="872829"/>
            </a:xfrm>
            <a:custGeom>
              <a:avLst/>
              <a:gdLst>
                <a:gd name="connsiteX0" fmla="*/ 0 w 1359043"/>
                <a:gd name="connsiteY0" fmla="*/ 0 h 1813992"/>
                <a:gd name="connsiteX1" fmla="*/ 1359043 w 1359043"/>
                <a:gd name="connsiteY1" fmla="*/ 0 h 1813992"/>
                <a:gd name="connsiteX2" fmla="*/ 1359043 w 1359043"/>
                <a:gd name="connsiteY2" fmla="*/ 212596 h 1813992"/>
                <a:gd name="connsiteX3" fmla="*/ 806822 w 1359043"/>
                <a:gd name="connsiteY3" fmla="*/ 1813992 h 1813992"/>
                <a:gd name="connsiteX4" fmla="*/ 1012 w 1359043"/>
                <a:gd name="connsiteY4" fmla="*/ 289727 h 1813992"/>
                <a:gd name="connsiteX5" fmla="*/ 0 w 1359043"/>
                <a:gd name="connsiteY5" fmla="*/ 289727 h 1813992"/>
                <a:gd name="connsiteX6" fmla="*/ 0 w 1359043"/>
                <a:gd name="connsiteY6" fmla="*/ 288030 h 1813992"/>
                <a:gd name="connsiteX7" fmla="*/ 0 w 1359043"/>
                <a:gd name="connsiteY7" fmla="*/ 0 h 1813992"/>
                <a:gd name="connsiteX0" fmla="*/ 0 w 1359043"/>
                <a:gd name="connsiteY0" fmla="*/ 0 h 1820658"/>
                <a:gd name="connsiteX1" fmla="*/ 1359043 w 1359043"/>
                <a:gd name="connsiteY1" fmla="*/ 0 h 1820658"/>
                <a:gd name="connsiteX2" fmla="*/ 1359043 w 1359043"/>
                <a:gd name="connsiteY2" fmla="*/ 212596 h 1820658"/>
                <a:gd name="connsiteX3" fmla="*/ 720119 w 1359043"/>
                <a:gd name="connsiteY3" fmla="*/ 1820658 h 1820658"/>
                <a:gd name="connsiteX4" fmla="*/ 1012 w 1359043"/>
                <a:gd name="connsiteY4" fmla="*/ 289727 h 1820658"/>
                <a:gd name="connsiteX5" fmla="*/ 0 w 1359043"/>
                <a:gd name="connsiteY5" fmla="*/ 289727 h 1820658"/>
                <a:gd name="connsiteX6" fmla="*/ 0 w 1359043"/>
                <a:gd name="connsiteY6" fmla="*/ 288030 h 1820658"/>
                <a:gd name="connsiteX7" fmla="*/ 0 w 1359043"/>
                <a:gd name="connsiteY7" fmla="*/ 0 h 182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9043" h="1820658">
                  <a:moveTo>
                    <a:pt x="0" y="0"/>
                  </a:moveTo>
                  <a:lnTo>
                    <a:pt x="1359043" y="0"/>
                  </a:lnTo>
                  <a:lnTo>
                    <a:pt x="1359043" y="212596"/>
                  </a:lnTo>
                  <a:lnTo>
                    <a:pt x="720119" y="1820658"/>
                  </a:lnTo>
                  <a:lnTo>
                    <a:pt x="1012" y="289727"/>
                  </a:lnTo>
                  <a:lnTo>
                    <a:pt x="0" y="289727"/>
                  </a:lnTo>
                  <a:lnTo>
                    <a:pt x="0" y="288030"/>
                  </a:lnTo>
                  <a:lnTo>
                    <a:pt x="0" y="0"/>
                  </a:lnTo>
                  <a:close/>
                </a:path>
              </a:pathLst>
            </a:custGeom>
            <a:gradFill>
              <a:gsLst>
                <a:gs pos="0">
                  <a:schemeClr val="accent2">
                    <a:lumMod val="50000"/>
                    <a:lumOff val="50000"/>
                  </a:schemeClr>
                </a:gs>
                <a:gs pos="100000">
                  <a:schemeClr val="accent2">
                    <a:lumMod val="50000"/>
                    <a:lumOff val="50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ectangle 2"/>
            <p:cNvSpPr/>
            <p:nvPr/>
          </p:nvSpPr>
          <p:spPr>
            <a:xfrm>
              <a:off x="4291066" y="1891296"/>
              <a:ext cx="196906" cy="2011393"/>
            </a:xfrm>
            <a:custGeom>
              <a:avLst/>
              <a:gdLst/>
              <a:ahLst/>
              <a:cxnLst/>
              <a:rect l="l" t="t" r="r" b="b"/>
              <a:pathLst>
                <a:path w="196906" h="2011393">
                  <a:moveTo>
                    <a:pt x="0" y="0"/>
                  </a:moveTo>
                  <a:lnTo>
                    <a:pt x="99616" y="0"/>
                  </a:lnTo>
                  <a:lnTo>
                    <a:pt x="196906" y="63491"/>
                  </a:lnTo>
                  <a:lnTo>
                    <a:pt x="196906" y="2011393"/>
                  </a:lnTo>
                  <a:lnTo>
                    <a:pt x="193201" y="2011393"/>
                  </a:lnTo>
                  <a:cubicBezTo>
                    <a:pt x="183184" y="1954476"/>
                    <a:pt x="144512" y="1912472"/>
                    <a:pt x="98453" y="1912472"/>
                  </a:cubicBezTo>
                  <a:cubicBezTo>
                    <a:pt x="52394" y="1912472"/>
                    <a:pt x="13723" y="1954476"/>
                    <a:pt x="3706" y="2011393"/>
                  </a:cubicBezTo>
                  <a:lnTo>
                    <a:pt x="0" y="2011393"/>
                  </a:lnTo>
                  <a:close/>
                </a:path>
              </a:pathLst>
            </a:custGeom>
            <a:gradFill>
              <a:gsLst>
                <a:gs pos="0">
                  <a:schemeClr val="accent1">
                    <a:lumMod val="30000"/>
                    <a:lumOff val="70000"/>
                  </a:schemeClr>
                </a:gs>
                <a:gs pos="100000">
                  <a:schemeClr val="accent1">
                    <a:lumMod val="30000"/>
                    <a:lumOff val="70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ectangle 2"/>
            <p:cNvSpPr/>
            <p:nvPr/>
          </p:nvSpPr>
          <p:spPr>
            <a:xfrm>
              <a:off x="4486591" y="1953886"/>
              <a:ext cx="196906" cy="1950905"/>
            </a:xfrm>
            <a:custGeom>
              <a:avLst/>
              <a:gdLst/>
              <a:ahLst/>
              <a:cxnLst/>
              <a:rect l="l" t="t" r="r" b="b"/>
              <a:pathLst>
                <a:path w="196906" h="1950905">
                  <a:moveTo>
                    <a:pt x="0" y="0"/>
                  </a:moveTo>
                  <a:lnTo>
                    <a:pt x="101941" y="66527"/>
                  </a:lnTo>
                  <a:lnTo>
                    <a:pt x="196906" y="4552"/>
                  </a:lnTo>
                  <a:lnTo>
                    <a:pt x="196906" y="1950905"/>
                  </a:lnTo>
                  <a:lnTo>
                    <a:pt x="193201" y="1950905"/>
                  </a:lnTo>
                  <a:cubicBezTo>
                    <a:pt x="183184" y="1893988"/>
                    <a:pt x="144512" y="1851984"/>
                    <a:pt x="98453" y="1851984"/>
                  </a:cubicBezTo>
                  <a:cubicBezTo>
                    <a:pt x="52394" y="1851984"/>
                    <a:pt x="13723" y="1893988"/>
                    <a:pt x="3706" y="1950905"/>
                  </a:cubicBezTo>
                  <a:lnTo>
                    <a:pt x="0" y="1950905"/>
                  </a:lnTo>
                  <a:close/>
                </a:path>
              </a:pathLst>
            </a:custGeom>
            <a:gradFill>
              <a:gsLst>
                <a:gs pos="0">
                  <a:schemeClr val="accent1">
                    <a:lumMod val="50000"/>
                    <a:lumOff val="50000"/>
                  </a:schemeClr>
                </a:gs>
                <a:gs pos="100000">
                  <a:schemeClr val="accent1">
                    <a:lumMod val="50000"/>
                    <a:lumOff val="50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2"/>
            <p:cNvSpPr/>
            <p:nvPr/>
          </p:nvSpPr>
          <p:spPr>
            <a:xfrm>
              <a:off x="4683483" y="1895514"/>
              <a:ext cx="196906" cy="2011393"/>
            </a:xfrm>
            <a:custGeom>
              <a:avLst/>
              <a:gdLst/>
              <a:ahLst/>
              <a:cxnLst/>
              <a:rect l="l" t="t" r="r" b="b"/>
              <a:pathLst>
                <a:path w="196906" h="2011393">
                  <a:moveTo>
                    <a:pt x="96435" y="0"/>
                  </a:moveTo>
                  <a:lnTo>
                    <a:pt x="196906" y="0"/>
                  </a:lnTo>
                  <a:lnTo>
                    <a:pt x="196906" y="2011393"/>
                  </a:lnTo>
                  <a:lnTo>
                    <a:pt x="193201" y="2011393"/>
                  </a:lnTo>
                  <a:cubicBezTo>
                    <a:pt x="183184" y="1954476"/>
                    <a:pt x="144512" y="1912472"/>
                    <a:pt x="98453" y="1912472"/>
                  </a:cubicBezTo>
                  <a:cubicBezTo>
                    <a:pt x="52394" y="1912472"/>
                    <a:pt x="13723" y="1954476"/>
                    <a:pt x="3706" y="2011393"/>
                  </a:cubicBezTo>
                  <a:lnTo>
                    <a:pt x="0" y="2011393"/>
                  </a:lnTo>
                  <a:lnTo>
                    <a:pt x="0" y="6293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Isosceles Triangle 10"/>
            <p:cNvSpPr/>
            <p:nvPr/>
          </p:nvSpPr>
          <p:spPr>
            <a:xfrm rot="10800000">
              <a:off x="4468813" y="4423239"/>
              <a:ext cx="196906" cy="260871"/>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Parallelogram 15"/>
            <p:cNvSpPr/>
            <p:nvPr/>
          </p:nvSpPr>
          <p:spPr>
            <a:xfrm rot="16200000">
              <a:off x="4098945" y="947696"/>
              <a:ext cx="972197" cy="1052368"/>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grpSp>
        <p:nvGrpSpPr>
          <p:cNvPr id="45" name="Group 44">
            <a:extLst>
              <a:ext uri="{FF2B5EF4-FFF2-40B4-BE49-F238E27FC236}">
                <a16:creationId xmlns:a16="http://schemas.microsoft.com/office/drawing/2014/main" id="{33219E11-F054-7019-988F-F86664A24FE7}"/>
              </a:ext>
            </a:extLst>
          </p:cNvPr>
          <p:cNvGrpSpPr/>
          <p:nvPr/>
        </p:nvGrpSpPr>
        <p:grpSpPr>
          <a:xfrm>
            <a:off x="591841" y="1362613"/>
            <a:ext cx="3694380" cy="2540075"/>
            <a:chOff x="89234" y="1354229"/>
            <a:chExt cx="4168792" cy="3520440"/>
          </a:xfrm>
        </p:grpSpPr>
        <p:grpSp>
          <p:nvGrpSpPr>
            <p:cNvPr id="34" name="Group 33">
              <a:extLst>
                <a:ext uri="{FF2B5EF4-FFF2-40B4-BE49-F238E27FC236}">
                  <a16:creationId xmlns:a16="http://schemas.microsoft.com/office/drawing/2014/main" id="{9CE9093F-0044-3604-902D-637FE0B981F7}"/>
                </a:ext>
              </a:extLst>
            </p:cNvPr>
            <p:cNvGrpSpPr/>
            <p:nvPr/>
          </p:nvGrpSpPr>
          <p:grpSpPr>
            <a:xfrm>
              <a:off x="89234" y="1354229"/>
              <a:ext cx="4168792" cy="3520440"/>
              <a:chOff x="89234" y="1354229"/>
              <a:chExt cx="4168792" cy="3520440"/>
            </a:xfrm>
          </p:grpSpPr>
          <p:grpSp>
            <p:nvGrpSpPr>
              <p:cNvPr id="16" name="Group 15">
                <a:extLst>
                  <a:ext uri="{FF2B5EF4-FFF2-40B4-BE49-F238E27FC236}">
                    <a16:creationId xmlns:a16="http://schemas.microsoft.com/office/drawing/2014/main" id="{19C62BF0-262B-AB46-9C4C-61B741D523FB}"/>
                  </a:ext>
                </a:extLst>
              </p:cNvPr>
              <p:cNvGrpSpPr/>
              <p:nvPr/>
            </p:nvGrpSpPr>
            <p:grpSpPr>
              <a:xfrm>
                <a:off x="89234" y="1354229"/>
                <a:ext cx="4168792" cy="3520440"/>
                <a:chOff x="89234" y="1354229"/>
                <a:chExt cx="4168792" cy="3520440"/>
              </a:xfrm>
            </p:grpSpPr>
            <p:pic>
              <p:nvPicPr>
                <p:cNvPr id="5" name="Picture 4">
                  <a:extLst>
                    <a:ext uri="{FF2B5EF4-FFF2-40B4-BE49-F238E27FC236}">
                      <a16:creationId xmlns:a16="http://schemas.microsoft.com/office/drawing/2014/main" id="{4434EAF8-2D00-C332-8CFC-AF4712948BD6}"/>
                    </a:ext>
                  </a:extLst>
                </p:cNvPr>
                <p:cNvPicPr>
                  <a:picLocks noChangeAspect="1"/>
                </p:cNvPicPr>
                <p:nvPr/>
              </p:nvPicPr>
              <p:blipFill>
                <a:blip r:embed="rId2"/>
                <a:stretch>
                  <a:fillRect/>
                </a:stretch>
              </p:blipFill>
              <p:spPr>
                <a:xfrm>
                  <a:off x="89234" y="1354229"/>
                  <a:ext cx="4168792" cy="3520440"/>
                </a:xfrm>
                <a:prstGeom prst="rect">
                  <a:avLst/>
                </a:prstGeom>
              </p:spPr>
            </p:pic>
            <p:sp>
              <p:nvSpPr>
                <p:cNvPr id="13" name="Rectangle 12">
                  <a:extLst>
                    <a:ext uri="{FF2B5EF4-FFF2-40B4-BE49-F238E27FC236}">
                      <a16:creationId xmlns:a16="http://schemas.microsoft.com/office/drawing/2014/main" id="{9903F1C0-03AD-605F-FC30-826CE5F20486}"/>
                    </a:ext>
                  </a:extLst>
                </p:cNvPr>
                <p:cNvSpPr/>
                <p:nvPr/>
              </p:nvSpPr>
              <p:spPr>
                <a:xfrm>
                  <a:off x="775023" y="3723879"/>
                  <a:ext cx="522866" cy="221972"/>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CBD80003-99D7-AD9E-29D7-443C1509BB85}"/>
                    </a:ext>
                  </a:extLst>
                </p:cNvPr>
                <p:cNvSpPr/>
                <p:nvPr/>
              </p:nvSpPr>
              <p:spPr>
                <a:xfrm>
                  <a:off x="2464958" y="3723878"/>
                  <a:ext cx="522866" cy="155913"/>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CD5C4A78-0F79-7344-467C-4FDFE5488C65}"/>
                  </a:ext>
                </a:extLst>
              </p:cNvPr>
              <p:cNvSpPr/>
              <p:nvPr/>
            </p:nvSpPr>
            <p:spPr>
              <a:xfrm>
                <a:off x="2051720" y="1635647"/>
                <a:ext cx="2144343" cy="234496"/>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cxnSp>
          <p:nvCxnSpPr>
            <p:cNvPr id="43" name="Straight Connector 42">
              <a:extLst>
                <a:ext uri="{FF2B5EF4-FFF2-40B4-BE49-F238E27FC236}">
                  <a16:creationId xmlns:a16="http://schemas.microsoft.com/office/drawing/2014/main" id="{1DB80280-0294-89A2-3BBE-E2B6CD9BE118}"/>
                </a:ext>
              </a:extLst>
            </p:cNvPr>
            <p:cNvCxnSpPr>
              <a:cxnSpLocks/>
            </p:cNvCxnSpPr>
            <p:nvPr/>
          </p:nvCxnSpPr>
          <p:spPr>
            <a:xfrm>
              <a:off x="89234" y="3867894"/>
              <a:ext cx="594334" cy="7556"/>
            </a:xfrm>
            <a:prstGeom prst="line">
              <a:avLst/>
            </a:prstGeom>
            <a:ln w="47625">
              <a:solidFill>
                <a:srgbClr val="FF0000"/>
              </a:solidFill>
            </a:ln>
          </p:spPr>
          <p:style>
            <a:lnRef idx="3">
              <a:schemeClr val="accent6"/>
            </a:lnRef>
            <a:fillRef idx="0">
              <a:schemeClr val="accent6"/>
            </a:fillRef>
            <a:effectRef idx="2">
              <a:schemeClr val="accent6"/>
            </a:effectRef>
            <a:fontRef idx="minor">
              <a:schemeClr val="tx1"/>
            </a:fontRef>
          </p:style>
        </p:cxnSp>
      </p:grpSp>
      <p:sp>
        <p:nvSpPr>
          <p:cNvPr id="41" name="TextBox 40">
            <a:extLst>
              <a:ext uri="{FF2B5EF4-FFF2-40B4-BE49-F238E27FC236}">
                <a16:creationId xmlns:a16="http://schemas.microsoft.com/office/drawing/2014/main" id="{D652FE15-12CA-4491-A7AB-BC4FA35C01A1}"/>
              </a:ext>
            </a:extLst>
          </p:cNvPr>
          <p:cNvSpPr txBox="1"/>
          <p:nvPr/>
        </p:nvSpPr>
        <p:spPr>
          <a:xfrm>
            <a:off x="4783213" y="2462248"/>
            <a:ext cx="4446219" cy="830997"/>
          </a:xfrm>
          <a:prstGeom prst="rect">
            <a:avLst/>
          </a:prstGeom>
          <a:noFill/>
        </p:spPr>
        <p:txBody>
          <a:bodyPr wrap="square" rtlCol="0">
            <a:spAutoFit/>
          </a:bodyPr>
          <a:lstStyle/>
          <a:p>
            <a:pPr marL="285750" indent="-285750">
              <a:buFont typeface="Arial" panose="020B0604020202020204" pitchFamily="34" charset="0"/>
              <a:buChar char="•"/>
            </a:pPr>
            <a:r>
              <a:rPr lang="en-US" sz="1200" dirty="0"/>
              <a:t>Life expectancy is highly affected by schooling  with a p-value of &lt; 0.05</a:t>
            </a:r>
          </a:p>
          <a:p>
            <a:pPr marL="285750" indent="-285750">
              <a:buFont typeface="Arial" panose="020B0604020202020204" pitchFamily="34" charset="0"/>
              <a:buChar char="•"/>
            </a:pPr>
            <a:r>
              <a:rPr lang="en-US" sz="1200" dirty="0"/>
              <a:t>Therefore, every 1-year increase in schooling increases life    expectancy by 2.3 years</a:t>
            </a:r>
          </a:p>
        </p:txBody>
      </p:sp>
      <p:pic>
        <p:nvPicPr>
          <p:cNvPr id="49" name="Picture 48">
            <a:extLst>
              <a:ext uri="{FF2B5EF4-FFF2-40B4-BE49-F238E27FC236}">
                <a16:creationId xmlns:a16="http://schemas.microsoft.com/office/drawing/2014/main" id="{F9D1FFB2-DF16-BABA-822E-E8092614C214}"/>
              </a:ext>
            </a:extLst>
          </p:cNvPr>
          <p:cNvPicPr>
            <a:picLocks noChangeAspect="1"/>
          </p:cNvPicPr>
          <p:nvPr/>
        </p:nvPicPr>
        <p:blipFill>
          <a:blip r:embed="rId3"/>
          <a:stretch>
            <a:fillRect/>
          </a:stretch>
        </p:blipFill>
        <p:spPr>
          <a:xfrm>
            <a:off x="5960464" y="181005"/>
            <a:ext cx="2932016" cy="2279381"/>
          </a:xfrm>
          <a:prstGeom prst="rect">
            <a:avLst/>
          </a:prstGeom>
        </p:spPr>
      </p:pic>
    </p:spTree>
    <p:extLst>
      <p:ext uri="{BB962C8B-B14F-4D97-AF65-F5344CB8AC3E}">
        <p14:creationId xmlns:p14="http://schemas.microsoft.com/office/powerpoint/2010/main" val="1330017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585115" y="994229"/>
            <a:ext cx="3705951"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dirty="0"/>
              <a:t>OLS Regression Results</a:t>
            </a:r>
            <a:endParaRPr lang="ko-KR" altLang="en-US" dirty="0"/>
          </a:p>
        </p:txBody>
      </p:sp>
      <p:sp>
        <p:nvSpPr>
          <p:cNvPr id="24" name="Rectangle 23"/>
          <p:cNvSpPr/>
          <p:nvPr/>
        </p:nvSpPr>
        <p:spPr>
          <a:xfrm>
            <a:off x="4896850" y="2715806"/>
            <a:ext cx="3705951"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ko-KR" dirty="0"/>
              <a:t>Inference</a:t>
            </a:r>
            <a:endParaRPr lang="ko-KR" altLang="en-US" dirty="0"/>
          </a:p>
        </p:txBody>
      </p:sp>
      <p:sp>
        <p:nvSpPr>
          <p:cNvPr id="2" name="Text Placeholder 1"/>
          <p:cNvSpPr>
            <a:spLocks noGrp="1"/>
          </p:cNvSpPr>
          <p:nvPr>
            <p:ph type="body" sz="quarter" idx="10"/>
          </p:nvPr>
        </p:nvSpPr>
        <p:spPr>
          <a:xfrm>
            <a:off x="576133" y="268831"/>
            <a:ext cx="8558885" cy="576064"/>
          </a:xfrm>
        </p:spPr>
        <p:txBody>
          <a:bodyPr>
            <a:normAutofit lnSpcReduction="10000"/>
          </a:bodyPr>
          <a:lstStyle/>
          <a:p>
            <a:pPr algn="l"/>
            <a:r>
              <a:rPr lang="en-US" altLang="ko-KR" dirty="0"/>
              <a:t>MODEL 2</a:t>
            </a:r>
            <a:endParaRPr lang="ko-KR" altLang="en-US" dirty="0"/>
          </a:p>
        </p:txBody>
      </p:sp>
      <p:pic>
        <p:nvPicPr>
          <p:cNvPr id="3" name="Picture 2">
            <a:extLst>
              <a:ext uri="{FF2B5EF4-FFF2-40B4-BE49-F238E27FC236}">
                <a16:creationId xmlns:a16="http://schemas.microsoft.com/office/drawing/2014/main" id="{D88A17C6-9352-DECB-73CE-48720B3226E1}"/>
              </a:ext>
            </a:extLst>
          </p:cNvPr>
          <p:cNvPicPr>
            <a:picLocks noChangeAspect="1"/>
          </p:cNvPicPr>
          <p:nvPr/>
        </p:nvPicPr>
        <p:blipFill>
          <a:blip r:embed="rId3"/>
          <a:stretch>
            <a:fillRect/>
          </a:stretch>
        </p:blipFill>
        <p:spPr>
          <a:xfrm>
            <a:off x="218602" y="1329708"/>
            <a:ext cx="4141866" cy="2900206"/>
          </a:xfrm>
          <a:prstGeom prst="rect">
            <a:avLst/>
          </a:prstGeom>
          <a:ln w="28575">
            <a:solidFill>
              <a:schemeClr val="bg1">
                <a:lumMod val="65000"/>
                <a:alpha val="84698"/>
              </a:schemeClr>
            </a:solidFill>
          </a:ln>
        </p:spPr>
      </p:pic>
      <p:grpSp>
        <p:nvGrpSpPr>
          <p:cNvPr id="15" name="Group 14"/>
          <p:cNvGrpSpPr/>
          <p:nvPr/>
        </p:nvGrpSpPr>
        <p:grpSpPr>
          <a:xfrm>
            <a:off x="4058860" y="987781"/>
            <a:ext cx="1052368" cy="3696329"/>
            <a:chOff x="4058860" y="987781"/>
            <a:chExt cx="1052368" cy="3696329"/>
          </a:xfrm>
        </p:grpSpPr>
        <p:sp>
          <p:nvSpPr>
            <p:cNvPr id="6" name="Rectangle 8"/>
            <p:cNvSpPr/>
            <p:nvPr/>
          </p:nvSpPr>
          <p:spPr>
            <a:xfrm rot="36931">
              <a:off x="4276045" y="3801165"/>
              <a:ext cx="592195" cy="863021"/>
            </a:xfrm>
            <a:custGeom>
              <a:avLst/>
              <a:gdLst/>
              <a:ahLst/>
              <a:cxnLst/>
              <a:rect l="l" t="t" r="r" b="b"/>
              <a:pathLst>
                <a:path w="1802378" h="1800199">
                  <a:moveTo>
                    <a:pt x="0" y="0"/>
                  </a:moveTo>
                  <a:lnTo>
                    <a:pt x="1802378" y="0"/>
                  </a:lnTo>
                  <a:lnTo>
                    <a:pt x="1802378" y="289727"/>
                  </a:lnTo>
                  <a:lnTo>
                    <a:pt x="1801366" y="289727"/>
                  </a:lnTo>
                  <a:lnTo>
                    <a:pt x="901188" y="1800199"/>
                  </a:lnTo>
                  <a:lnTo>
                    <a:pt x="1012" y="289727"/>
                  </a:lnTo>
                  <a:lnTo>
                    <a:pt x="0" y="289727"/>
                  </a:lnTo>
                  <a:lnTo>
                    <a:pt x="0" y="288030"/>
                  </a:lnTo>
                  <a:close/>
                </a:path>
              </a:pathLst>
            </a:custGeom>
            <a:gradFill>
              <a:gsLst>
                <a:gs pos="0">
                  <a:schemeClr val="accent2">
                    <a:lumMod val="70000"/>
                    <a:lumOff val="30000"/>
                  </a:schemeClr>
                </a:gs>
                <a:gs pos="100000">
                  <a:schemeClr val="accent2">
                    <a:lumMod val="70000"/>
                    <a:lumOff val="30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Rectangle 8"/>
            <p:cNvSpPr/>
            <p:nvPr/>
          </p:nvSpPr>
          <p:spPr>
            <a:xfrm>
              <a:off x="4468857" y="3793500"/>
              <a:ext cx="200342" cy="872829"/>
            </a:xfrm>
            <a:custGeom>
              <a:avLst/>
              <a:gdLst>
                <a:gd name="connsiteX0" fmla="*/ 0 w 1359043"/>
                <a:gd name="connsiteY0" fmla="*/ 0 h 1813992"/>
                <a:gd name="connsiteX1" fmla="*/ 1359043 w 1359043"/>
                <a:gd name="connsiteY1" fmla="*/ 0 h 1813992"/>
                <a:gd name="connsiteX2" fmla="*/ 1359043 w 1359043"/>
                <a:gd name="connsiteY2" fmla="*/ 212596 h 1813992"/>
                <a:gd name="connsiteX3" fmla="*/ 806822 w 1359043"/>
                <a:gd name="connsiteY3" fmla="*/ 1813992 h 1813992"/>
                <a:gd name="connsiteX4" fmla="*/ 1012 w 1359043"/>
                <a:gd name="connsiteY4" fmla="*/ 289727 h 1813992"/>
                <a:gd name="connsiteX5" fmla="*/ 0 w 1359043"/>
                <a:gd name="connsiteY5" fmla="*/ 289727 h 1813992"/>
                <a:gd name="connsiteX6" fmla="*/ 0 w 1359043"/>
                <a:gd name="connsiteY6" fmla="*/ 288030 h 1813992"/>
                <a:gd name="connsiteX7" fmla="*/ 0 w 1359043"/>
                <a:gd name="connsiteY7" fmla="*/ 0 h 1813992"/>
                <a:gd name="connsiteX0" fmla="*/ 0 w 1359043"/>
                <a:gd name="connsiteY0" fmla="*/ 0 h 1820658"/>
                <a:gd name="connsiteX1" fmla="*/ 1359043 w 1359043"/>
                <a:gd name="connsiteY1" fmla="*/ 0 h 1820658"/>
                <a:gd name="connsiteX2" fmla="*/ 1359043 w 1359043"/>
                <a:gd name="connsiteY2" fmla="*/ 212596 h 1820658"/>
                <a:gd name="connsiteX3" fmla="*/ 720119 w 1359043"/>
                <a:gd name="connsiteY3" fmla="*/ 1820658 h 1820658"/>
                <a:gd name="connsiteX4" fmla="*/ 1012 w 1359043"/>
                <a:gd name="connsiteY4" fmla="*/ 289727 h 1820658"/>
                <a:gd name="connsiteX5" fmla="*/ 0 w 1359043"/>
                <a:gd name="connsiteY5" fmla="*/ 289727 h 1820658"/>
                <a:gd name="connsiteX6" fmla="*/ 0 w 1359043"/>
                <a:gd name="connsiteY6" fmla="*/ 288030 h 1820658"/>
                <a:gd name="connsiteX7" fmla="*/ 0 w 1359043"/>
                <a:gd name="connsiteY7" fmla="*/ 0 h 182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9043" h="1820658">
                  <a:moveTo>
                    <a:pt x="0" y="0"/>
                  </a:moveTo>
                  <a:lnTo>
                    <a:pt x="1359043" y="0"/>
                  </a:lnTo>
                  <a:lnTo>
                    <a:pt x="1359043" y="212596"/>
                  </a:lnTo>
                  <a:lnTo>
                    <a:pt x="720119" y="1820658"/>
                  </a:lnTo>
                  <a:lnTo>
                    <a:pt x="1012" y="289727"/>
                  </a:lnTo>
                  <a:lnTo>
                    <a:pt x="0" y="289727"/>
                  </a:lnTo>
                  <a:lnTo>
                    <a:pt x="0" y="288030"/>
                  </a:lnTo>
                  <a:lnTo>
                    <a:pt x="0" y="0"/>
                  </a:lnTo>
                  <a:close/>
                </a:path>
              </a:pathLst>
            </a:custGeom>
            <a:gradFill>
              <a:gsLst>
                <a:gs pos="0">
                  <a:schemeClr val="accent2">
                    <a:lumMod val="50000"/>
                    <a:lumOff val="50000"/>
                  </a:schemeClr>
                </a:gs>
                <a:gs pos="100000">
                  <a:schemeClr val="accent2">
                    <a:lumMod val="50000"/>
                    <a:lumOff val="50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ectangle 2"/>
            <p:cNvSpPr/>
            <p:nvPr/>
          </p:nvSpPr>
          <p:spPr>
            <a:xfrm>
              <a:off x="4291066" y="1891296"/>
              <a:ext cx="196906" cy="2011393"/>
            </a:xfrm>
            <a:custGeom>
              <a:avLst/>
              <a:gdLst/>
              <a:ahLst/>
              <a:cxnLst/>
              <a:rect l="l" t="t" r="r" b="b"/>
              <a:pathLst>
                <a:path w="196906" h="2011393">
                  <a:moveTo>
                    <a:pt x="0" y="0"/>
                  </a:moveTo>
                  <a:lnTo>
                    <a:pt x="99616" y="0"/>
                  </a:lnTo>
                  <a:lnTo>
                    <a:pt x="196906" y="63491"/>
                  </a:lnTo>
                  <a:lnTo>
                    <a:pt x="196906" y="2011393"/>
                  </a:lnTo>
                  <a:lnTo>
                    <a:pt x="193201" y="2011393"/>
                  </a:lnTo>
                  <a:cubicBezTo>
                    <a:pt x="183184" y="1954476"/>
                    <a:pt x="144512" y="1912472"/>
                    <a:pt x="98453" y="1912472"/>
                  </a:cubicBezTo>
                  <a:cubicBezTo>
                    <a:pt x="52394" y="1912472"/>
                    <a:pt x="13723" y="1954476"/>
                    <a:pt x="3706" y="2011393"/>
                  </a:cubicBezTo>
                  <a:lnTo>
                    <a:pt x="0" y="2011393"/>
                  </a:lnTo>
                  <a:close/>
                </a:path>
              </a:pathLst>
            </a:custGeom>
            <a:gradFill>
              <a:gsLst>
                <a:gs pos="0">
                  <a:schemeClr val="accent1">
                    <a:lumMod val="30000"/>
                    <a:lumOff val="70000"/>
                  </a:schemeClr>
                </a:gs>
                <a:gs pos="100000">
                  <a:schemeClr val="accent1">
                    <a:lumMod val="30000"/>
                    <a:lumOff val="70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ectangle 2"/>
            <p:cNvSpPr/>
            <p:nvPr/>
          </p:nvSpPr>
          <p:spPr>
            <a:xfrm>
              <a:off x="4486591" y="1953886"/>
              <a:ext cx="196906" cy="1950905"/>
            </a:xfrm>
            <a:custGeom>
              <a:avLst/>
              <a:gdLst/>
              <a:ahLst/>
              <a:cxnLst/>
              <a:rect l="l" t="t" r="r" b="b"/>
              <a:pathLst>
                <a:path w="196906" h="1950905">
                  <a:moveTo>
                    <a:pt x="0" y="0"/>
                  </a:moveTo>
                  <a:lnTo>
                    <a:pt x="101941" y="66527"/>
                  </a:lnTo>
                  <a:lnTo>
                    <a:pt x="196906" y="4552"/>
                  </a:lnTo>
                  <a:lnTo>
                    <a:pt x="196906" y="1950905"/>
                  </a:lnTo>
                  <a:lnTo>
                    <a:pt x="193201" y="1950905"/>
                  </a:lnTo>
                  <a:cubicBezTo>
                    <a:pt x="183184" y="1893988"/>
                    <a:pt x="144512" y="1851984"/>
                    <a:pt x="98453" y="1851984"/>
                  </a:cubicBezTo>
                  <a:cubicBezTo>
                    <a:pt x="52394" y="1851984"/>
                    <a:pt x="13723" y="1893988"/>
                    <a:pt x="3706" y="1950905"/>
                  </a:cubicBezTo>
                  <a:lnTo>
                    <a:pt x="0" y="1950905"/>
                  </a:lnTo>
                  <a:close/>
                </a:path>
              </a:pathLst>
            </a:custGeom>
            <a:gradFill>
              <a:gsLst>
                <a:gs pos="0">
                  <a:schemeClr val="accent1">
                    <a:lumMod val="50000"/>
                    <a:lumOff val="50000"/>
                  </a:schemeClr>
                </a:gs>
                <a:gs pos="100000">
                  <a:schemeClr val="accent1">
                    <a:lumMod val="50000"/>
                    <a:lumOff val="50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2"/>
            <p:cNvSpPr/>
            <p:nvPr/>
          </p:nvSpPr>
          <p:spPr>
            <a:xfrm>
              <a:off x="4683483" y="1895514"/>
              <a:ext cx="196906" cy="2011393"/>
            </a:xfrm>
            <a:custGeom>
              <a:avLst/>
              <a:gdLst/>
              <a:ahLst/>
              <a:cxnLst/>
              <a:rect l="l" t="t" r="r" b="b"/>
              <a:pathLst>
                <a:path w="196906" h="2011393">
                  <a:moveTo>
                    <a:pt x="96435" y="0"/>
                  </a:moveTo>
                  <a:lnTo>
                    <a:pt x="196906" y="0"/>
                  </a:lnTo>
                  <a:lnTo>
                    <a:pt x="196906" y="2011393"/>
                  </a:lnTo>
                  <a:lnTo>
                    <a:pt x="193201" y="2011393"/>
                  </a:lnTo>
                  <a:cubicBezTo>
                    <a:pt x="183184" y="1954476"/>
                    <a:pt x="144512" y="1912472"/>
                    <a:pt x="98453" y="1912472"/>
                  </a:cubicBezTo>
                  <a:cubicBezTo>
                    <a:pt x="52394" y="1912472"/>
                    <a:pt x="13723" y="1954476"/>
                    <a:pt x="3706" y="2011393"/>
                  </a:cubicBezTo>
                  <a:lnTo>
                    <a:pt x="0" y="2011393"/>
                  </a:lnTo>
                  <a:lnTo>
                    <a:pt x="0" y="6293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Isosceles Triangle 10"/>
            <p:cNvSpPr/>
            <p:nvPr/>
          </p:nvSpPr>
          <p:spPr>
            <a:xfrm rot="10800000">
              <a:off x="4468813" y="4423239"/>
              <a:ext cx="196906" cy="260871"/>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Parallelogram 15"/>
            <p:cNvSpPr/>
            <p:nvPr/>
          </p:nvSpPr>
          <p:spPr>
            <a:xfrm rot="16200000">
              <a:off x="4098945" y="947696"/>
              <a:ext cx="972197" cy="1052368"/>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pic>
        <p:nvPicPr>
          <p:cNvPr id="12" name="Picture 11">
            <a:extLst>
              <a:ext uri="{FF2B5EF4-FFF2-40B4-BE49-F238E27FC236}">
                <a16:creationId xmlns:a16="http://schemas.microsoft.com/office/drawing/2014/main" id="{696B1563-DFCB-81C6-C6DB-8349C9015967}"/>
              </a:ext>
            </a:extLst>
          </p:cNvPr>
          <p:cNvPicPr>
            <a:picLocks noChangeAspect="1"/>
          </p:cNvPicPr>
          <p:nvPr/>
        </p:nvPicPr>
        <p:blipFill>
          <a:blip r:embed="rId4"/>
          <a:stretch>
            <a:fillRect/>
          </a:stretch>
        </p:blipFill>
        <p:spPr>
          <a:xfrm>
            <a:off x="6121968" y="12270"/>
            <a:ext cx="2953637" cy="2822893"/>
          </a:xfrm>
          <a:prstGeom prst="rect">
            <a:avLst/>
          </a:prstGeom>
        </p:spPr>
      </p:pic>
      <p:sp>
        <p:nvSpPr>
          <p:cNvPr id="21" name="Rectangle 20">
            <a:extLst>
              <a:ext uri="{FF2B5EF4-FFF2-40B4-BE49-F238E27FC236}">
                <a16:creationId xmlns:a16="http://schemas.microsoft.com/office/drawing/2014/main" id="{23469051-B574-7FE8-E2E4-B053271D6F03}"/>
              </a:ext>
            </a:extLst>
          </p:cNvPr>
          <p:cNvSpPr/>
          <p:nvPr/>
        </p:nvSpPr>
        <p:spPr>
          <a:xfrm>
            <a:off x="218602" y="3094412"/>
            <a:ext cx="1515850" cy="4668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426D3F9-49D0-27A3-8997-2408CD5E9C79}"/>
              </a:ext>
            </a:extLst>
          </p:cNvPr>
          <p:cNvSpPr/>
          <p:nvPr/>
        </p:nvSpPr>
        <p:spPr>
          <a:xfrm>
            <a:off x="2748770" y="3094411"/>
            <a:ext cx="599094" cy="4668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B63688C-E026-B373-E8AC-65ABFBEE6494}"/>
              </a:ext>
            </a:extLst>
          </p:cNvPr>
          <p:cNvSpPr/>
          <p:nvPr/>
        </p:nvSpPr>
        <p:spPr>
          <a:xfrm>
            <a:off x="2090804" y="1550892"/>
            <a:ext cx="1859666" cy="1452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5E62C228-6B67-2FC6-613B-BBD217945661}"/>
              </a:ext>
            </a:extLst>
          </p:cNvPr>
          <p:cNvSpPr txBox="1"/>
          <p:nvPr/>
        </p:nvSpPr>
        <p:spPr>
          <a:xfrm>
            <a:off x="4809620" y="3048046"/>
            <a:ext cx="4231193" cy="2062103"/>
          </a:xfrm>
          <a:prstGeom prst="rect">
            <a:avLst/>
          </a:prstGeom>
          <a:noFill/>
        </p:spPr>
        <p:txBody>
          <a:bodyPr wrap="square" rtlCol="0">
            <a:spAutoFit/>
          </a:bodyPr>
          <a:lstStyle/>
          <a:p>
            <a:endParaRPr lang="en-US" sz="1400" dirty="0">
              <a:solidFill>
                <a:schemeClr val="bg1"/>
              </a:solidFill>
              <a:latin typeface="Helvetica Neue" panose="02000503000000020004" pitchFamily="2" charset="0"/>
            </a:endParaRPr>
          </a:p>
          <a:p>
            <a:endParaRPr lang="en-US" sz="1200" dirty="0"/>
          </a:p>
          <a:p>
            <a:pPr marL="285750" indent="-285750">
              <a:buFont typeface="Arial" panose="020B0604020202020204" pitchFamily="34" charset="0"/>
              <a:buChar char="•"/>
            </a:pPr>
            <a:r>
              <a:rPr lang="en-US" sz="1200" dirty="0">
                <a:solidFill>
                  <a:schemeClr val="bg1"/>
                </a:solidFill>
              </a:rPr>
              <a:t>For a developed country, with 1 year increase in schooling the Life Expectancy increases at the rate of 0.7 years</a:t>
            </a:r>
          </a:p>
          <a:p>
            <a:endParaRPr lang="en-US" sz="1200" dirty="0">
              <a:solidFill>
                <a:schemeClr val="bg1"/>
              </a:solidFill>
            </a:endParaRPr>
          </a:p>
          <a:p>
            <a:pPr marL="285750" indent="-285750">
              <a:buFont typeface="Arial" panose="020B0604020202020204" pitchFamily="34" charset="0"/>
              <a:buChar char="•"/>
            </a:pPr>
            <a:r>
              <a:rPr lang="en-US" sz="1200" dirty="0">
                <a:solidFill>
                  <a:schemeClr val="bg1"/>
                </a:solidFill>
              </a:rPr>
              <a:t>For a developing country, with 1 year increase in schooling the Life Expectancy increases at the rate of 2.2 years</a:t>
            </a:r>
          </a:p>
          <a:p>
            <a:pPr marL="285750" indent="-285750">
              <a:buFont typeface="Arial" panose="020B0604020202020204" pitchFamily="34" charset="0"/>
              <a:buChar char="•"/>
            </a:pPr>
            <a:endParaRPr lang="en-US" sz="1400" b="1" dirty="0">
              <a:solidFill>
                <a:schemeClr val="tx2"/>
              </a:solidFill>
            </a:endParaRPr>
          </a:p>
          <a:p>
            <a:pPr marL="285750" indent="-285750">
              <a:buFont typeface="Arial" panose="020B0604020202020204" pitchFamily="34" charset="0"/>
              <a:buChar char="•"/>
            </a:pPr>
            <a:endParaRPr lang="en-US" sz="1400" b="1" dirty="0">
              <a:solidFill>
                <a:schemeClr val="tx2"/>
              </a:solidFill>
            </a:endParaRPr>
          </a:p>
          <a:p>
            <a:endParaRPr lang="en-US" sz="1400" dirty="0">
              <a:solidFill>
                <a:schemeClr val="bg1"/>
              </a:solidFill>
              <a:latin typeface="Helvetica Neue" panose="02000503000000020004" pitchFamily="2" charset="0"/>
            </a:endParaRPr>
          </a:p>
        </p:txBody>
      </p:sp>
    </p:spTree>
    <p:extLst>
      <p:ext uri="{BB962C8B-B14F-4D97-AF65-F5344CB8AC3E}">
        <p14:creationId xmlns:p14="http://schemas.microsoft.com/office/powerpoint/2010/main" val="2050510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490175" y="994229"/>
            <a:ext cx="3800892"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dirty="0"/>
              <a:t>OLS Regression Results</a:t>
            </a:r>
            <a:endParaRPr lang="ko-KR" altLang="en-US" dirty="0"/>
          </a:p>
        </p:txBody>
      </p:sp>
      <p:sp>
        <p:nvSpPr>
          <p:cNvPr id="24" name="Rectangle 23"/>
          <p:cNvSpPr/>
          <p:nvPr/>
        </p:nvSpPr>
        <p:spPr>
          <a:xfrm>
            <a:off x="4896850" y="987574"/>
            <a:ext cx="3705951"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ko-KR" dirty="0"/>
              <a:t>Inference</a:t>
            </a:r>
            <a:endParaRPr lang="ko-KR" altLang="en-US" dirty="0"/>
          </a:p>
        </p:txBody>
      </p:sp>
      <p:sp>
        <p:nvSpPr>
          <p:cNvPr id="2" name="Text Placeholder 1"/>
          <p:cNvSpPr>
            <a:spLocks noGrp="1"/>
          </p:cNvSpPr>
          <p:nvPr>
            <p:ph type="body" sz="quarter" idx="10"/>
          </p:nvPr>
        </p:nvSpPr>
        <p:spPr>
          <a:xfrm>
            <a:off x="585115" y="237056"/>
            <a:ext cx="2762749" cy="576064"/>
          </a:xfrm>
        </p:spPr>
        <p:txBody>
          <a:bodyPr>
            <a:normAutofit lnSpcReduction="10000"/>
          </a:bodyPr>
          <a:lstStyle/>
          <a:p>
            <a:pPr algn="l"/>
            <a:r>
              <a:rPr lang="en-US" altLang="ko-KR" dirty="0"/>
              <a:t>MODEL 3</a:t>
            </a:r>
            <a:endParaRPr lang="ko-KR" altLang="en-US" sz="1800" dirty="0"/>
          </a:p>
        </p:txBody>
      </p:sp>
      <p:grpSp>
        <p:nvGrpSpPr>
          <p:cNvPr id="15" name="Group 14"/>
          <p:cNvGrpSpPr/>
          <p:nvPr/>
        </p:nvGrpSpPr>
        <p:grpSpPr>
          <a:xfrm>
            <a:off x="4058860" y="987781"/>
            <a:ext cx="1052368" cy="3696329"/>
            <a:chOff x="4058860" y="987781"/>
            <a:chExt cx="1052368" cy="3696329"/>
          </a:xfrm>
        </p:grpSpPr>
        <p:sp>
          <p:nvSpPr>
            <p:cNvPr id="6" name="Rectangle 8"/>
            <p:cNvSpPr/>
            <p:nvPr/>
          </p:nvSpPr>
          <p:spPr>
            <a:xfrm rot="36931">
              <a:off x="4276045" y="3801165"/>
              <a:ext cx="592195" cy="863021"/>
            </a:xfrm>
            <a:custGeom>
              <a:avLst/>
              <a:gdLst/>
              <a:ahLst/>
              <a:cxnLst/>
              <a:rect l="l" t="t" r="r" b="b"/>
              <a:pathLst>
                <a:path w="1802378" h="1800199">
                  <a:moveTo>
                    <a:pt x="0" y="0"/>
                  </a:moveTo>
                  <a:lnTo>
                    <a:pt x="1802378" y="0"/>
                  </a:lnTo>
                  <a:lnTo>
                    <a:pt x="1802378" y="289727"/>
                  </a:lnTo>
                  <a:lnTo>
                    <a:pt x="1801366" y="289727"/>
                  </a:lnTo>
                  <a:lnTo>
                    <a:pt x="901188" y="1800199"/>
                  </a:lnTo>
                  <a:lnTo>
                    <a:pt x="1012" y="289727"/>
                  </a:lnTo>
                  <a:lnTo>
                    <a:pt x="0" y="289727"/>
                  </a:lnTo>
                  <a:lnTo>
                    <a:pt x="0" y="288030"/>
                  </a:lnTo>
                  <a:close/>
                </a:path>
              </a:pathLst>
            </a:custGeom>
            <a:gradFill>
              <a:gsLst>
                <a:gs pos="0">
                  <a:schemeClr val="accent2">
                    <a:lumMod val="70000"/>
                    <a:lumOff val="30000"/>
                  </a:schemeClr>
                </a:gs>
                <a:gs pos="100000">
                  <a:schemeClr val="accent2">
                    <a:lumMod val="70000"/>
                    <a:lumOff val="30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Rectangle 8"/>
            <p:cNvSpPr/>
            <p:nvPr/>
          </p:nvSpPr>
          <p:spPr>
            <a:xfrm>
              <a:off x="4468857" y="3793500"/>
              <a:ext cx="200342" cy="872829"/>
            </a:xfrm>
            <a:custGeom>
              <a:avLst/>
              <a:gdLst>
                <a:gd name="connsiteX0" fmla="*/ 0 w 1359043"/>
                <a:gd name="connsiteY0" fmla="*/ 0 h 1813992"/>
                <a:gd name="connsiteX1" fmla="*/ 1359043 w 1359043"/>
                <a:gd name="connsiteY1" fmla="*/ 0 h 1813992"/>
                <a:gd name="connsiteX2" fmla="*/ 1359043 w 1359043"/>
                <a:gd name="connsiteY2" fmla="*/ 212596 h 1813992"/>
                <a:gd name="connsiteX3" fmla="*/ 806822 w 1359043"/>
                <a:gd name="connsiteY3" fmla="*/ 1813992 h 1813992"/>
                <a:gd name="connsiteX4" fmla="*/ 1012 w 1359043"/>
                <a:gd name="connsiteY4" fmla="*/ 289727 h 1813992"/>
                <a:gd name="connsiteX5" fmla="*/ 0 w 1359043"/>
                <a:gd name="connsiteY5" fmla="*/ 289727 h 1813992"/>
                <a:gd name="connsiteX6" fmla="*/ 0 w 1359043"/>
                <a:gd name="connsiteY6" fmla="*/ 288030 h 1813992"/>
                <a:gd name="connsiteX7" fmla="*/ 0 w 1359043"/>
                <a:gd name="connsiteY7" fmla="*/ 0 h 1813992"/>
                <a:gd name="connsiteX0" fmla="*/ 0 w 1359043"/>
                <a:gd name="connsiteY0" fmla="*/ 0 h 1820658"/>
                <a:gd name="connsiteX1" fmla="*/ 1359043 w 1359043"/>
                <a:gd name="connsiteY1" fmla="*/ 0 h 1820658"/>
                <a:gd name="connsiteX2" fmla="*/ 1359043 w 1359043"/>
                <a:gd name="connsiteY2" fmla="*/ 212596 h 1820658"/>
                <a:gd name="connsiteX3" fmla="*/ 720119 w 1359043"/>
                <a:gd name="connsiteY3" fmla="*/ 1820658 h 1820658"/>
                <a:gd name="connsiteX4" fmla="*/ 1012 w 1359043"/>
                <a:gd name="connsiteY4" fmla="*/ 289727 h 1820658"/>
                <a:gd name="connsiteX5" fmla="*/ 0 w 1359043"/>
                <a:gd name="connsiteY5" fmla="*/ 289727 h 1820658"/>
                <a:gd name="connsiteX6" fmla="*/ 0 w 1359043"/>
                <a:gd name="connsiteY6" fmla="*/ 288030 h 1820658"/>
                <a:gd name="connsiteX7" fmla="*/ 0 w 1359043"/>
                <a:gd name="connsiteY7" fmla="*/ 0 h 182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9043" h="1820658">
                  <a:moveTo>
                    <a:pt x="0" y="0"/>
                  </a:moveTo>
                  <a:lnTo>
                    <a:pt x="1359043" y="0"/>
                  </a:lnTo>
                  <a:lnTo>
                    <a:pt x="1359043" y="212596"/>
                  </a:lnTo>
                  <a:lnTo>
                    <a:pt x="720119" y="1820658"/>
                  </a:lnTo>
                  <a:lnTo>
                    <a:pt x="1012" y="289727"/>
                  </a:lnTo>
                  <a:lnTo>
                    <a:pt x="0" y="289727"/>
                  </a:lnTo>
                  <a:lnTo>
                    <a:pt x="0" y="288030"/>
                  </a:lnTo>
                  <a:lnTo>
                    <a:pt x="0" y="0"/>
                  </a:lnTo>
                  <a:close/>
                </a:path>
              </a:pathLst>
            </a:custGeom>
            <a:gradFill>
              <a:gsLst>
                <a:gs pos="0">
                  <a:schemeClr val="accent2">
                    <a:lumMod val="50000"/>
                    <a:lumOff val="50000"/>
                  </a:schemeClr>
                </a:gs>
                <a:gs pos="100000">
                  <a:schemeClr val="accent2">
                    <a:lumMod val="50000"/>
                    <a:lumOff val="50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ectangle 2"/>
            <p:cNvSpPr/>
            <p:nvPr/>
          </p:nvSpPr>
          <p:spPr>
            <a:xfrm>
              <a:off x="4291066" y="1891296"/>
              <a:ext cx="196906" cy="2011393"/>
            </a:xfrm>
            <a:custGeom>
              <a:avLst/>
              <a:gdLst/>
              <a:ahLst/>
              <a:cxnLst/>
              <a:rect l="l" t="t" r="r" b="b"/>
              <a:pathLst>
                <a:path w="196906" h="2011393">
                  <a:moveTo>
                    <a:pt x="0" y="0"/>
                  </a:moveTo>
                  <a:lnTo>
                    <a:pt x="99616" y="0"/>
                  </a:lnTo>
                  <a:lnTo>
                    <a:pt x="196906" y="63491"/>
                  </a:lnTo>
                  <a:lnTo>
                    <a:pt x="196906" y="2011393"/>
                  </a:lnTo>
                  <a:lnTo>
                    <a:pt x="193201" y="2011393"/>
                  </a:lnTo>
                  <a:cubicBezTo>
                    <a:pt x="183184" y="1954476"/>
                    <a:pt x="144512" y="1912472"/>
                    <a:pt x="98453" y="1912472"/>
                  </a:cubicBezTo>
                  <a:cubicBezTo>
                    <a:pt x="52394" y="1912472"/>
                    <a:pt x="13723" y="1954476"/>
                    <a:pt x="3706" y="2011393"/>
                  </a:cubicBezTo>
                  <a:lnTo>
                    <a:pt x="0" y="2011393"/>
                  </a:lnTo>
                  <a:close/>
                </a:path>
              </a:pathLst>
            </a:custGeom>
            <a:gradFill>
              <a:gsLst>
                <a:gs pos="0">
                  <a:schemeClr val="accent1">
                    <a:lumMod val="30000"/>
                    <a:lumOff val="70000"/>
                  </a:schemeClr>
                </a:gs>
                <a:gs pos="100000">
                  <a:schemeClr val="accent1">
                    <a:lumMod val="30000"/>
                    <a:lumOff val="70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ectangle 2"/>
            <p:cNvSpPr/>
            <p:nvPr/>
          </p:nvSpPr>
          <p:spPr>
            <a:xfrm>
              <a:off x="4486591" y="1953886"/>
              <a:ext cx="196906" cy="1950905"/>
            </a:xfrm>
            <a:custGeom>
              <a:avLst/>
              <a:gdLst/>
              <a:ahLst/>
              <a:cxnLst/>
              <a:rect l="l" t="t" r="r" b="b"/>
              <a:pathLst>
                <a:path w="196906" h="1950905">
                  <a:moveTo>
                    <a:pt x="0" y="0"/>
                  </a:moveTo>
                  <a:lnTo>
                    <a:pt x="101941" y="66527"/>
                  </a:lnTo>
                  <a:lnTo>
                    <a:pt x="196906" y="4552"/>
                  </a:lnTo>
                  <a:lnTo>
                    <a:pt x="196906" y="1950905"/>
                  </a:lnTo>
                  <a:lnTo>
                    <a:pt x="193201" y="1950905"/>
                  </a:lnTo>
                  <a:cubicBezTo>
                    <a:pt x="183184" y="1893988"/>
                    <a:pt x="144512" y="1851984"/>
                    <a:pt x="98453" y="1851984"/>
                  </a:cubicBezTo>
                  <a:cubicBezTo>
                    <a:pt x="52394" y="1851984"/>
                    <a:pt x="13723" y="1893988"/>
                    <a:pt x="3706" y="1950905"/>
                  </a:cubicBezTo>
                  <a:lnTo>
                    <a:pt x="0" y="1950905"/>
                  </a:lnTo>
                  <a:close/>
                </a:path>
              </a:pathLst>
            </a:custGeom>
            <a:gradFill>
              <a:gsLst>
                <a:gs pos="0">
                  <a:schemeClr val="accent1">
                    <a:lumMod val="50000"/>
                    <a:lumOff val="50000"/>
                  </a:schemeClr>
                </a:gs>
                <a:gs pos="100000">
                  <a:schemeClr val="accent1">
                    <a:lumMod val="50000"/>
                    <a:lumOff val="50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2"/>
            <p:cNvSpPr/>
            <p:nvPr/>
          </p:nvSpPr>
          <p:spPr>
            <a:xfrm>
              <a:off x="4683483" y="1895514"/>
              <a:ext cx="196906" cy="2011393"/>
            </a:xfrm>
            <a:custGeom>
              <a:avLst/>
              <a:gdLst/>
              <a:ahLst/>
              <a:cxnLst/>
              <a:rect l="l" t="t" r="r" b="b"/>
              <a:pathLst>
                <a:path w="196906" h="2011393">
                  <a:moveTo>
                    <a:pt x="96435" y="0"/>
                  </a:moveTo>
                  <a:lnTo>
                    <a:pt x="196906" y="0"/>
                  </a:lnTo>
                  <a:lnTo>
                    <a:pt x="196906" y="2011393"/>
                  </a:lnTo>
                  <a:lnTo>
                    <a:pt x="193201" y="2011393"/>
                  </a:lnTo>
                  <a:cubicBezTo>
                    <a:pt x="183184" y="1954476"/>
                    <a:pt x="144512" y="1912472"/>
                    <a:pt x="98453" y="1912472"/>
                  </a:cubicBezTo>
                  <a:cubicBezTo>
                    <a:pt x="52394" y="1912472"/>
                    <a:pt x="13723" y="1954476"/>
                    <a:pt x="3706" y="2011393"/>
                  </a:cubicBezTo>
                  <a:lnTo>
                    <a:pt x="0" y="2011393"/>
                  </a:lnTo>
                  <a:lnTo>
                    <a:pt x="0" y="6293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Isosceles Triangle 10"/>
            <p:cNvSpPr/>
            <p:nvPr/>
          </p:nvSpPr>
          <p:spPr>
            <a:xfrm rot="10800000">
              <a:off x="4468813" y="4423239"/>
              <a:ext cx="196906" cy="260871"/>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Parallelogram 15"/>
            <p:cNvSpPr/>
            <p:nvPr/>
          </p:nvSpPr>
          <p:spPr>
            <a:xfrm rot="16200000">
              <a:off x="4098945" y="947696"/>
              <a:ext cx="972197" cy="1052368"/>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sp>
        <p:nvSpPr>
          <p:cNvPr id="5" name="TextBox 4">
            <a:extLst>
              <a:ext uri="{FF2B5EF4-FFF2-40B4-BE49-F238E27FC236}">
                <a16:creationId xmlns:a16="http://schemas.microsoft.com/office/drawing/2014/main" id="{26E539E2-D9A6-CA5C-8196-2E7B31A0B898}"/>
              </a:ext>
            </a:extLst>
          </p:cNvPr>
          <p:cNvSpPr txBox="1"/>
          <p:nvPr/>
        </p:nvSpPr>
        <p:spPr>
          <a:xfrm>
            <a:off x="5007046" y="1490253"/>
            <a:ext cx="3885434" cy="2000548"/>
          </a:xfrm>
          <a:prstGeom prst="rect">
            <a:avLst/>
          </a:prstGeom>
          <a:noFill/>
        </p:spPr>
        <p:txBody>
          <a:bodyPr wrap="square" rtlCol="0">
            <a:spAutoFit/>
          </a:bodyPr>
          <a:lstStyle/>
          <a:p>
            <a:pPr marL="285750" indent="-285750">
              <a:buFont typeface="Arial" panose="020B0604020202020204" pitchFamily="34" charset="0"/>
              <a:buChar char="•"/>
            </a:pPr>
            <a:r>
              <a:rPr lang="en-US" sz="1200" dirty="0"/>
              <a:t>When controlling for country status, alcohol and         income composition of a country, the effect of           schooling on life expectancy is significant</a:t>
            </a:r>
          </a:p>
          <a:p>
            <a:endParaRPr lang="en-US" sz="1200" dirty="0"/>
          </a:p>
          <a:p>
            <a:pPr marL="285750" indent="-285750">
              <a:buFont typeface="Arial" panose="020B0604020202020204" pitchFamily="34" charset="0"/>
              <a:buChar char="•"/>
            </a:pPr>
            <a:r>
              <a:rPr lang="en-US" sz="1200" dirty="0"/>
              <a:t>When controlled for income composition, country      status, and alcohol consumption, for every unit          increase in alcohol consumption, the life expectancy decreases</a:t>
            </a:r>
          </a:p>
          <a:p>
            <a:endParaRPr lang="en-US" sz="1400" dirty="0"/>
          </a:p>
          <a:p>
            <a:pPr marL="285750" indent="-285750">
              <a:buFont typeface="Arial" panose="020B0604020202020204" pitchFamily="34" charset="0"/>
              <a:buChar char="•"/>
            </a:pPr>
            <a:endParaRPr lang="en-US" sz="1400" dirty="0"/>
          </a:p>
        </p:txBody>
      </p:sp>
      <p:sp>
        <p:nvSpPr>
          <p:cNvPr id="14" name="Rounded Rectangle 13">
            <a:extLst>
              <a:ext uri="{FF2B5EF4-FFF2-40B4-BE49-F238E27FC236}">
                <a16:creationId xmlns:a16="http://schemas.microsoft.com/office/drawing/2014/main" id="{D65432BE-31E1-E935-C9B9-72F5FC576735}"/>
              </a:ext>
            </a:extLst>
          </p:cNvPr>
          <p:cNvSpPr/>
          <p:nvPr/>
        </p:nvSpPr>
        <p:spPr>
          <a:xfrm>
            <a:off x="2349754" y="1635646"/>
            <a:ext cx="1904054" cy="216024"/>
          </a:xfrm>
          <a:prstGeom prst="round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EF26DE93-7BD7-8B1E-08E8-DEFA273D7640}"/>
              </a:ext>
            </a:extLst>
          </p:cNvPr>
          <p:cNvSpPr/>
          <p:nvPr/>
        </p:nvSpPr>
        <p:spPr>
          <a:xfrm>
            <a:off x="2358563" y="1635646"/>
            <a:ext cx="1904054" cy="216024"/>
          </a:xfrm>
          <a:prstGeom prst="round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96F0DFE5-7993-F1B4-C8A8-AD71537A5A64}"/>
              </a:ext>
            </a:extLst>
          </p:cNvPr>
          <p:cNvSpPr/>
          <p:nvPr/>
        </p:nvSpPr>
        <p:spPr>
          <a:xfrm>
            <a:off x="3742440" y="3902689"/>
            <a:ext cx="412057" cy="216024"/>
          </a:xfrm>
          <a:prstGeom prst="round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EF6930BD-310D-9070-6258-8CE8A21418B5}"/>
              </a:ext>
            </a:extLst>
          </p:cNvPr>
          <p:cNvPicPr>
            <a:picLocks noChangeAspect="1"/>
          </p:cNvPicPr>
          <p:nvPr/>
        </p:nvPicPr>
        <p:blipFill>
          <a:blip r:embed="rId3"/>
          <a:stretch>
            <a:fillRect/>
          </a:stretch>
        </p:blipFill>
        <p:spPr>
          <a:xfrm>
            <a:off x="454388" y="1344384"/>
            <a:ext cx="3854936" cy="3191256"/>
          </a:xfrm>
          <a:prstGeom prst="rect">
            <a:avLst/>
          </a:prstGeom>
          <a:ln w="28575">
            <a:solidFill>
              <a:schemeClr val="bg1">
                <a:lumMod val="65000"/>
                <a:alpha val="84670"/>
              </a:schemeClr>
            </a:solidFill>
          </a:ln>
        </p:spPr>
      </p:pic>
      <p:sp>
        <p:nvSpPr>
          <p:cNvPr id="21" name="Rounded Rectangle 20">
            <a:extLst>
              <a:ext uri="{FF2B5EF4-FFF2-40B4-BE49-F238E27FC236}">
                <a16:creationId xmlns:a16="http://schemas.microsoft.com/office/drawing/2014/main" id="{B5B2DC38-2CEA-49E3-5CDF-CE85E7204A1E}"/>
              </a:ext>
            </a:extLst>
          </p:cNvPr>
          <p:cNvSpPr/>
          <p:nvPr/>
        </p:nvSpPr>
        <p:spPr>
          <a:xfrm>
            <a:off x="1924097" y="1535338"/>
            <a:ext cx="1904054" cy="216024"/>
          </a:xfrm>
          <a:prstGeom prst="round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215064A-4049-BA3C-BC9D-944E528D3BA5}"/>
              </a:ext>
            </a:extLst>
          </p:cNvPr>
          <p:cNvSpPr/>
          <p:nvPr/>
        </p:nvSpPr>
        <p:spPr>
          <a:xfrm>
            <a:off x="3059832" y="3075806"/>
            <a:ext cx="432048" cy="576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00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123478"/>
            <a:ext cx="3181008" cy="576064"/>
          </a:xfrm>
          <a:ln w="38100">
            <a:solidFill>
              <a:schemeClr val="tx1"/>
            </a:solidFill>
          </a:ln>
        </p:spPr>
        <p:txBody>
          <a:bodyPr>
            <a:normAutofit lnSpcReduction="10000"/>
          </a:bodyPr>
          <a:lstStyle/>
          <a:p>
            <a:r>
              <a:rPr lang="en-US" altLang="ko-KR" dirty="0"/>
              <a:t>Conclusion</a:t>
            </a:r>
            <a:endParaRPr lang="ko-KR" altLang="en-US" dirty="0"/>
          </a:p>
        </p:txBody>
      </p:sp>
      <p:grpSp>
        <p:nvGrpSpPr>
          <p:cNvPr id="13319" name="Group 13318"/>
          <p:cNvGrpSpPr/>
          <p:nvPr/>
        </p:nvGrpSpPr>
        <p:grpSpPr>
          <a:xfrm rot="19917947">
            <a:off x="1469388" y="1353546"/>
            <a:ext cx="1665869" cy="3558872"/>
            <a:chOff x="1359132" y="345882"/>
            <a:chExt cx="1966239" cy="4200564"/>
          </a:xfrm>
        </p:grpSpPr>
        <p:grpSp>
          <p:nvGrpSpPr>
            <p:cNvPr id="24" name="Group 23"/>
            <p:cNvGrpSpPr/>
            <p:nvPr/>
          </p:nvGrpSpPr>
          <p:grpSpPr>
            <a:xfrm>
              <a:off x="2073901" y="2186669"/>
              <a:ext cx="501313" cy="2359777"/>
              <a:chOff x="2810055" y="1677194"/>
              <a:chExt cx="535258" cy="2519562"/>
            </a:xfrm>
          </p:grpSpPr>
          <p:sp>
            <p:nvSpPr>
              <p:cNvPr id="7" name="Rectangle 8"/>
              <p:cNvSpPr/>
              <p:nvPr/>
            </p:nvSpPr>
            <p:spPr>
              <a:xfrm>
                <a:off x="2810675" y="3399597"/>
                <a:ext cx="534638" cy="779141"/>
              </a:xfrm>
              <a:custGeom>
                <a:avLst/>
                <a:gdLst/>
                <a:ahLst/>
                <a:cxnLst/>
                <a:rect l="l" t="t" r="r" b="b"/>
                <a:pathLst>
                  <a:path w="1802378" h="1800199">
                    <a:moveTo>
                      <a:pt x="0" y="0"/>
                    </a:moveTo>
                    <a:lnTo>
                      <a:pt x="1802378" y="0"/>
                    </a:lnTo>
                    <a:lnTo>
                      <a:pt x="1802378" y="289727"/>
                    </a:lnTo>
                    <a:lnTo>
                      <a:pt x="1801366" y="289727"/>
                    </a:lnTo>
                    <a:lnTo>
                      <a:pt x="901188" y="1800199"/>
                    </a:lnTo>
                    <a:lnTo>
                      <a:pt x="1012" y="289727"/>
                    </a:lnTo>
                    <a:lnTo>
                      <a:pt x="0" y="289727"/>
                    </a:lnTo>
                    <a:lnTo>
                      <a:pt x="0" y="288030"/>
                    </a:lnTo>
                    <a:close/>
                  </a:path>
                </a:pathLst>
              </a:custGeom>
              <a:gradFill>
                <a:gsLst>
                  <a:gs pos="0">
                    <a:schemeClr val="accent2">
                      <a:lumMod val="70000"/>
                      <a:lumOff val="30000"/>
                    </a:schemeClr>
                  </a:gs>
                  <a:gs pos="100000">
                    <a:schemeClr val="accent2">
                      <a:lumMod val="70000"/>
                      <a:lumOff val="30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ectangle 8"/>
              <p:cNvSpPr/>
              <p:nvPr/>
            </p:nvSpPr>
            <p:spPr>
              <a:xfrm>
                <a:off x="2984722" y="3392706"/>
                <a:ext cx="180870" cy="787996"/>
              </a:xfrm>
              <a:custGeom>
                <a:avLst/>
                <a:gdLst>
                  <a:gd name="connsiteX0" fmla="*/ 0 w 1359043"/>
                  <a:gd name="connsiteY0" fmla="*/ 0 h 1813992"/>
                  <a:gd name="connsiteX1" fmla="*/ 1359043 w 1359043"/>
                  <a:gd name="connsiteY1" fmla="*/ 0 h 1813992"/>
                  <a:gd name="connsiteX2" fmla="*/ 1359043 w 1359043"/>
                  <a:gd name="connsiteY2" fmla="*/ 212596 h 1813992"/>
                  <a:gd name="connsiteX3" fmla="*/ 806822 w 1359043"/>
                  <a:gd name="connsiteY3" fmla="*/ 1813992 h 1813992"/>
                  <a:gd name="connsiteX4" fmla="*/ 1012 w 1359043"/>
                  <a:gd name="connsiteY4" fmla="*/ 289727 h 1813992"/>
                  <a:gd name="connsiteX5" fmla="*/ 0 w 1359043"/>
                  <a:gd name="connsiteY5" fmla="*/ 289727 h 1813992"/>
                  <a:gd name="connsiteX6" fmla="*/ 0 w 1359043"/>
                  <a:gd name="connsiteY6" fmla="*/ 288030 h 1813992"/>
                  <a:gd name="connsiteX7" fmla="*/ 0 w 1359043"/>
                  <a:gd name="connsiteY7" fmla="*/ 0 h 1813992"/>
                  <a:gd name="connsiteX0" fmla="*/ 0 w 1359043"/>
                  <a:gd name="connsiteY0" fmla="*/ 0 h 1820658"/>
                  <a:gd name="connsiteX1" fmla="*/ 1359043 w 1359043"/>
                  <a:gd name="connsiteY1" fmla="*/ 0 h 1820658"/>
                  <a:gd name="connsiteX2" fmla="*/ 1359043 w 1359043"/>
                  <a:gd name="connsiteY2" fmla="*/ 212596 h 1820658"/>
                  <a:gd name="connsiteX3" fmla="*/ 720119 w 1359043"/>
                  <a:gd name="connsiteY3" fmla="*/ 1820658 h 1820658"/>
                  <a:gd name="connsiteX4" fmla="*/ 1012 w 1359043"/>
                  <a:gd name="connsiteY4" fmla="*/ 289727 h 1820658"/>
                  <a:gd name="connsiteX5" fmla="*/ 0 w 1359043"/>
                  <a:gd name="connsiteY5" fmla="*/ 289727 h 1820658"/>
                  <a:gd name="connsiteX6" fmla="*/ 0 w 1359043"/>
                  <a:gd name="connsiteY6" fmla="*/ 288030 h 1820658"/>
                  <a:gd name="connsiteX7" fmla="*/ 0 w 1359043"/>
                  <a:gd name="connsiteY7" fmla="*/ 0 h 182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9043" h="1820658">
                    <a:moveTo>
                      <a:pt x="0" y="0"/>
                    </a:moveTo>
                    <a:lnTo>
                      <a:pt x="1359043" y="0"/>
                    </a:lnTo>
                    <a:lnTo>
                      <a:pt x="1359043" y="212596"/>
                    </a:lnTo>
                    <a:lnTo>
                      <a:pt x="720119" y="1820658"/>
                    </a:lnTo>
                    <a:lnTo>
                      <a:pt x="1012" y="289727"/>
                    </a:lnTo>
                    <a:lnTo>
                      <a:pt x="0" y="289727"/>
                    </a:lnTo>
                    <a:lnTo>
                      <a:pt x="0" y="288030"/>
                    </a:lnTo>
                    <a:lnTo>
                      <a:pt x="0" y="0"/>
                    </a:lnTo>
                    <a:close/>
                  </a:path>
                </a:pathLst>
              </a:custGeom>
              <a:gradFill>
                <a:gsLst>
                  <a:gs pos="0">
                    <a:schemeClr val="accent2">
                      <a:lumMod val="50000"/>
                      <a:lumOff val="50000"/>
                    </a:schemeClr>
                  </a:gs>
                  <a:gs pos="100000">
                    <a:schemeClr val="accent2">
                      <a:lumMod val="50000"/>
                      <a:lumOff val="50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ectangle 8"/>
              <p:cNvSpPr/>
              <p:nvPr/>
            </p:nvSpPr>
            <p:spPr>
              <a:xfrm>
                <a:off x="2810055" y="3399597"/>
                <a:ext cx="264192" cy="763141"/>
              </a:xfrm>
              <a:custGeom>
                <a:avLst/>
                <a:gdLst>
                  <a:gd name="connsiteX0" fmla="*/ 0 w 1345558"/>
                  <a:gd name="connsiteY0" fmla="*/ 0 h 1783227"/>
                  <a:gd name="connsiteX1" fmla="*/ 897414 w 1345558"/>
                  <a:gd name="connsiteY1" fmla="*/ 0 h 1783227"/>
                  <a:gd name="connsiteX2" fmla="*/ 901843 w 1345558"/>
                  <a:gd name="connsiteY2" fmla="*/ 212596 h 1783227"/>
                  <a:gd name="connsiteX3" fmla="*/ 1345558 w 1345558"/>
                  <a:gd name="connsiteY3" fmla="*/ 1783227 h 1783227"/>
                  <a:gd name="connsiteX4" fmla="*/ 1012 w 1345558"/>
                  <a:gd name="connsiteY4" fmla="*/ 289727 h 1783227"/>
                  <a:gd name="connsiteX5" fmla="*/ 0 w 1345558"/>
                  <a:gd name="connsiteY5" fmla="*/ 289727 h 1783227"/>
                  <a:gd name="connsiteX6" fmla="*/ 0 w 1345558"/>
                  <a:gd name="connsiteY6" fmla="*/ 288030 h 1783227"/>
                  <a:gd name="connsiteX7" fmla="*/ 0 w 1345558"/>
                  <a:gd name="connsiteY7" fmla="*/ 0 h 1783227"/>
                  <a:gd name="connsiteX0" fmla="*/ 0 w 1331023"/>
                  <a:gd name="connsiteY0" fmla="*/ 0 h 1763232"/>
                  <a:gd name="connsiteX1" fmla="*/ 897414 w 1331023"/>
                  <a:gd name="connsiteY1" fmla="*/ 0 h 1763232"/>
                  <a:gd name="connsiteX2" fmla="*/ 901843 w 1331023"/>
                  <a:gd name="connsiteY2" fmla="*/ 212596 h 1763232"/>
                  <a:gd name="connsiteX3" fmla="*/ 1331023 w 1331023"/>
                  <a:gd name="connsiteY3" fmla="*/ 1763232 h 1763232"/>
                  <a:gd name="connsiteX4" fmla="*/ 1012 w 1331023"/>
                  <a:gd name="connsiteY4" fmla="*/ 289727 h 1763232"/>
                  <a:gd name="connsiteX5" fmla="*/ 0 w 1331023"/>
                  <a:gd name="connsiteY5" fmla="*/ 289727 h 1763232"/>
                  <a:gd name="connsiteX6" fmla="*/ 0 w 1331023"/>
                  <a:gd name="connsiteY6" fmla="*/ 288030 h 1763232"/>
                  <a:gd name="connsiteX7" fmla="*/ 0 w 1331023"/>
                  <a:gd name="connsiteY7" fmla="*/ 0 h 176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1023" h="1763232">
                    <a:moveTo>
                      <a:pt x="0" y="0"/>
                    </a:moveTo>
                    <a:lnTo>
                      <a:pt x="897414" y="0"/>
                    </a:lnTo>
                    <a:cubicBezTo>
                      <a:pt x="898890" y="70865"/>
                      <a:pt x="900367" y="141731"/>
                      <a:pt x="901843" y="212596"/>
                    </a:cubicBezTo>
                    <a:lnTo>
                      <a:pt x="1331023" y="1763232"/>
                    </a:lnTo>
                    <a:lnTo>
                      <a:pt x="1012" y="289727"/>
                    </a:lnTo>
                    <a:lnTo>
                      <a:pt x="0" y="289727"/>
                    </a:lnTo>
                    <a:lnTo>
                      <a:pt x="0" y="288030"/>
                    </a:lnTo>
                    <a:lnTo>
                      <a:pt x="0" y="0"/>
                    </a:lnTo>
                    <a:close/>
                  </a:path>
                </a:pathLst>
              </a:custGeom>
              <a:gradFill>
                <a:gsLst>
                  <a:gs pos="0">
                    <a:schemeClr val="accent2">
                      <a:lumMod val="30000"/>
                      <a:lumOff val="70000"/>
                    </a:schemeClr>
                  </a:gs>
                  <a:gs pos="100000">
                    <a:schemeClr val="accent2">
                      <a:lumMod val="30000"/>
                      <a:lumOff val="70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Rectangle 2"/>
              <p:cNvSpPr/>
              <p:nvPr/>
            </p:nvSpPr>
            <p:spPr>
              <a:xfrm>
                <a:off x="2811292" y="1677194"/>
                <a:ext cx="177768" cy="1815900"/>
              </a:xfrm>
              <a:custGeom>
                <a:avLst/>
                <a:gdLst/>
                <a:ahLst/>
                <a:cxnLst/>
                <a:rect l="l" t="t" r="r" b="b"/>
                <a:pathLst>
                  <a:path w="571061" h="4392488">
                    <a:moveTo>
                      <a:pt x="0" y="0"/>
                    </a:moveTo>
                    <a:lnTo>
                      <a:pt x="571061" y="0"/>
                    </a:lnTo>
                    <a:lnTo>
                      <a:pt x="571061" y="4392488"/>
                    </a:lnTo>
                    <a:lnTo>
                      <a:pt x="560315" y="4392488"/>
                    </a:lnTo>
                    <a:cubicBezTo>
                      <a:pt x="531263" y="4268191"/>
                      <a:pt x="419108" y="4176464"/>
                      <a:pt x="285530" y="4176464"/>
                    </a:cubicBezTo>
                    <a:cubicBezTo>
                      <a:pt x="151952" y="4176464"/>
                      <a:pt x="39798" y="4268191"/>
                      <a:pt x="10747" y="4392488"/>
                    </a:cubicBezTo>
                    <a:lnTo>
                      <a:pt x="0" y="4392488"/>
                    </a:lnTo>
                    <a:close/>
                  </a:path>
                </a:pathLst>
              </a:custGeom>
              <a:gradFill>
                <a:gsLst>
                  <a:gs pos="0">
                    <a:schemeClr val="accent1">
                      <a:lumMod val="30000"/>
                      <a:lumOff val="70000"/>
                    </a:schemeClr>
                  </a:gs>
                  <a:gs pos="100000">
                    <a:schemeClr val="accent1">
                      <a:lumMod val="30000"/>
                      <a:lumOff val="70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2"/>
              <p:cNvSpPr/>
              <p:nvPr/>
            </p:nvSpPr>
            <p:spPr>
              <a:xfrm>
                <a:off x="2987824" y="1677195"/>
                <a:ext cx="177768" cy="1815900"/>
              </a:xfrm>
              <a:custGeom>
                <a:avLst/>
                <a:gdLst/>
                <a:ahLst/>
                <a:cxnLst/>
                <a:rect l="l" t="t" r="r" b="b"/>
                <a:pathLst>
                  <a:path w="571061" h="4392488">
                    <a:moveTo>
                      <a:pt x="0" y="0"/>
                    </a:moveTo>
                    <a:lnTo>
                      <a:pt x="571061" y="0"/>
                    </a:lnTo>
                    <a:lnTo>
                      <a:pt x="571061" y="4392488"/>
                    </a:lnTo>
                    <a:lnTo>
                      <a:pt x="560315" y="4392488"/>
                    </a:lnTo>
                    <a:cubicBezTo>
                      <a:pt x="531263" y="4268191"/>
                      <a:pt x="419108" y="4176464"/>
                      <a:pt x="285530" y="4176464"/>
                    </a:cubicBezTo>
                    <a:cubicBezTo>
                      <a:pt x="151952" y="4176464"/>
                      <a:pt x="39798" y="4268191"/>
                      <a:pt x="10747" y="4392488"/>
                    </a:cubicBezTo>
                    <a:lnTo>
                      <a:pt x="0" y="4392488"/>
                    </a:lnTo>
                    <a:close/>
                  </a:path>
                </a:pathLst>
              </a:custGeom>
              <a:gradFill>
                <a:gsLst>
                  <a:gs pos="0">
                    <a:schemeClr val="accent1">
                      <a:lumMod val="50000"/>
                      <a:lumOff val="50000"/>
                    </a:schemeClr>
                  </a:gs>
                  <a:gs pos="100000">
                    <a:schemeClr val="accent1">
                      <a:lumMod val="50000"/>
                      <a:lumOff val="50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Rectangle 2"/>
              <p:cNvSpPr/>
              <p:nvPr/>
            </p:nvSpPr>
            <p:spPr>
              <a:xfrm>
                <a:off x="3165590" y="1677196"/>
                <a:ext cx="177768" cy="1815899"/>
              </a:xfrm>
              <a:custGeom>
                <a:avLst/>
                <a:gdLst/>
                <a:ahLst/>
                <a:cxnLst/>
                <a:rect l="l" t="t" r="r" b="b"/>
                <a:pathLst>
                  <a:path w="571061" h="4392488">
                    <a:moveTo>
                      <a:pt x="0" y="0"/>
                    </a:moveTo>
                    <a:lnTo>
                      <a:pt x="571061" y="0"/>
                    </a:lnTo>
                    <a:lnTo>
                      <a:pt x="571061" y="4392488"/>
                    </a:lnTo>
                    <a:lnTo>
                      <a:pt x="560315" y="4392488"/>
                    </a:lnTo>
                    <a:cubicBezTo>
                      <a:pt x="531263" y="4268191"/>
                      <a:pt x="419108" y="4176464"/>
                      <a:pt x="285530" y="4176464"/>
                    </a:cubicBezTo>
                    <a:cubicBezTo>
                      <a:pt x="151952" y="4176464"/>
                      <a:pt x="39798" y="4268191"/>
                      <a:pt x="10747" y="4392488"/>
                    </a:cubicBezTo>
                    <a:lnTo>
                      <a:pt x="0" y="43924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Isosceles Triangle 4"/>
              <p:cNvSpPr/>
              <p:nvPr/>
            </p:nvSpPr>
            <p:spPr>
              <a:xfrm rot="10800000">
                <a:off x="2987823" y="3961239"/>
                <a:ext cx="177768" cy="235517"/>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27" name="Group 26"/>
            <p:cNvGrpSpPr/>
            <p:nvPr/>
          </p:nvGrpSpPr>
          <p:grpSpPr>
            <a:xfrm>
              <a:off x="1359132" y="345882"/>
              <a:ext cx="1966239" cy="1811155"/>
              <a:chOff x="1888981" y="1110787"/>
              <a:chExt cx="2254374" cy="2076562"/>
            </a:xfrm>
          </p:grpSpPr>
          <p:sp>
            <p:nvSpPr>
              <p:cNvPr id="18" name="Teardrop 30"/>
              <p:cNvSpPr/>
              <p:nvPr/>
            </p:nvSpPr>
            <p:spPr>
              <a:xfrm rot="8100000">
                <a:off x="2322441" y="1563466"/>
                <a:ext cx="1333455" cy="1333457"/>
              </a:xfrm>
              <a:custGeom>
                <a:avLst/>
                <a:gdLst>
                  <a:gd name="connsiteX0" fmla="*/ 293361 w 2192670"/>
                  <a:gd name="connsiteY0" fmla="*/ 1899310 h 2192671"/>
                  <a:gd name="connsiteX1" fmla="*/ 0 w 2192670"/>
                  <a:gd name="connsiteY1" fmla="*/ 1191074 h 2192671"/>
                  <a:gd name="connsiteX2" fmla="*/ 1001597 w 2192670"/>
                  <a:gd name="connsiteY2" fmla="*/ 189477 h 2192671"/>
                  <a:gd name="connsiteX3" fmla="*/ 1341342 w 2192670"/>
                  <a:gd name="connsiteY3" fmla="*/ 189477 h 2192671"/>
                  <a:gd name="connsiteX4" fmla="*/ 1530818 w 2192670"/>
                  <a:gd name="connsiteY4" fmla="*/ 0 h 2192671"/>
                  <a:gd name="connsiteX5" fmla="*/ 1806586 w 2192670"/>
                  <a:gd name="connsiteY5" fmla="*/ 0 h 2192671"/>
                  <a:gd name="connsiteX6" fmla="*/ 1996062 w 2192670"/>
                  <a:gd name="connsiteY6" fmla="*/ 189477 h 2192671"/>
                  <a:gd name="connsiteX7" fmla="*/ 2003194 w 2192670"/>
                  <a:gd name="connsiteY7" fmla="*/ 189477 h 2192671"/>
                  <a:gd name="connsiteX8" fmla="*/ 2003194 w 2192670"/>
                  <a:gd name="connsiteY8" fmla="*/ 196609 h 2192671"/>
                  <a:gd name="connsiteX9" fmla="*/ 2192670 w 2192670"/>
                  <a:gd name="connsiteY9" fmla="*/ 386085 h 2192671"/>
                  <a:gd name="connsiteX10" fmla="*/ 2192670 w 2192670"/>
                  <a:gd name="connsiteY10" fmla="*/ 661852 h 2192671"/>
                  <a:gd name="connsiteX11" fmla="*/ 2003193 w 2192670"/>
                  <a:gd name="connsiteY11" fmla="*/ 851329 h 2192671"/>
                  <a:gd name="connsiteX12" fmla="*/ 2003194 w 2192670"/>
                  <a:gd name="connsiteY12" fmla="*/ 1191074 h 2192671"/>
                  <a:gd name="connsiteX13" fmla="*/ 1001597 w 2192670"/>
                  <a:gd name="connsiteY13" fmla="*/ 2192671 h 2192671"/>
                  <a:gd name="connsiteX14" fmla="*/ 293361 w 2192670"/>
                  <a:gd name="connsiteY14" fmla="*/ 1899310 h 2192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92670" h="2192671">
                    <a:moveTo>
                      <a:pt x="293361" y="1899310"/>
                    </a:moveTo>
                    <a:cubicBezTo>
                      <a:pt x="112107" y="1718057"/>
                      <a:pt x="0" y="1467657"/>
                      <a:pt x="0" y="1191074"/>
                    </a:cubicBezTo>
                    <a:cubicBezTo>
                      <a:pt x="0" y="637907"/>
                      <a:pt x="448430" y="189477"/>
                      <a:pt x="1001597" y="189477"/>
                    </a:cubicBezTo>
                    <a:lnTo>
                      <a:pt x="1341342" y="189477"/>
                    </a:lnTo>
                    <a:lnTo>
                      <a:pt x="1530818" y="0"/>
                    </a:lnTo>
                    <a:cubicBezTo>
                      <a:pt x="1606970" y="-76151"/>
                      <a:pt x="1730435" y="-76151"/>
                      <a:pt x="1806586" y="0"/>
                    </a:cubicBezTo>
                    <a:lnTo>
                      <a:pt x="1996062" y="189477"/>
                    </a:lnTo>
                    <a:lnTo>
                      <a:pt x="2003194" y="189477"/>
                    </a:lnTo>
                    <a:lnTo>
                      <a:pt x="2003194" y="196609"/>
                    </a:lnTo>
                    <a:lnTo>
                      <a:pt x="2192670" y="386085"/>
                    </a:lnTo>
                    <a:cubicBezTo>
                      <a:pt x="2268822" y="462236"/>
                      <a:pt x="2268822" y="585701"/>
                      <a:pt x="2192670" y="661852"/>
                    </a:cubicBezTo>
                    <a:lnTo>
                      <a:pt x="2003193" y="851329"/>
                    </a:lnTo>
                    <a:cubicBezTo>
                      <a:pt x="2003193" y="964577"/>
                      <a:pt x="2003194" y="1077826"/>
                      <a:pt x="2003194" y="1191074"/>
                    </a:cubicBezTo>
                    <a:cubicBezTo>
                      <a:pt x="2003194" y="1744241"/>
                      <a:pt x="1554764" y="2192671"/>
                      <a:pt x="1001597" y="2192671"/>
                    </a:cubicBezTo>
                    <a:cubicBezTo>
                      <a:pt x="725014" y="2192671"/>
                      <a:pt x="474614" y="2080563"/>
                      <a:pt x="293361" y="1899310"/>
                    </a:cubicBezTo>
                    <a:close/>
                  </a:path>
                </a:pathLst>
              </a:cu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rapezoid 24"/>
              <p:cNvSpPr/>
              <p:nvPr/>
            </p:nvSpPr>
            <p:spPr>
              <a:xfrm rot="10800000">
                <a:off x="2751763" y="2230194"/>
                <a:ext cx="457200" cy="783671"/>
              </a:xfrm>
              <a:prstGeom prst="trapezoid">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Rounded Rectangle 18"/>
              <p:cNvSpPr/>
              <p:nvPr/>
            </p:nvSpPr>
            <p:spPr>
              <a:xfrm rot="2700000">
                <a:off x="3710962" y="1407964"/>
                <a:ext cx="119821" cy="29955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0" name="Rounded Rectangle 19"/>
              <p:cNvSpPr/>
              <p:nvPr/>
            </p:nvSpPr>
            <p:spPr>
              <a:xfrm rot="18900000" flipH="1">
                <a:off x="2156327" y="1407964"/>
                <a:ext cx="119821" cy="29955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1" name="Rounded Rectangle 20"/>
              <p:cNvSpPr/>
              <p:nvPr/>
            </p:nvSpPr>
            <p:spPr>
              <a:xfrm>
                <a:off x="2935970" y="1110787"/>
                <a:ext cx="119821" cy="29955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2" name="Rounded Rectangle 21"/>
              <p:cNvSpPr/>
              <p:nvPr/>
            </p:nvSpPr>
            <p:spPr>
              <a:xfrm rot="5400000">
                <a:off x="3933668" y="1996109"/>
                <a:ext cx="119821" cy="29955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3" name="Rounded Rectangle 22"/>
              <p:cNvSpPr/>
              <p:nvPr/>
            </p:nvSpPr>
            <p:spPr>
              <a:xfrm rot="16200000" flipH="1">
                <a:off x="1978847" y="1919902"/>
                <a:ext cx="119821" cy="29955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6" name="Rounded Rectangle 25"/>
              <p:cNvSpPr/>
              <p:nvPr/>
            </p:nvSpPr>
            <p:spPr>
              <a:xfrm>
                <a:off x="2692290" y="3074683"/>
                <a:ext cx="612000" cy="11266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Rounded Rectangle 27"/>
              <p:cNvSpPr/>
              <p:nvPr/>
            </p:nvSpPr>
            <p:spPr>
              <a:xfrm>
                <a:off x="2833284" y="2139702"/>
                <a:ext cx="71867" cy="17966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9" name="Rounded Rectangle 28"/>
              <p:cNvSpPr/>
              <p:nvPr/>
            </p:nvSpPr>
            <p:spPr>
              <a:xfrm>
                <a:off x="2957504" y="2139702"/>
                <a:ext cx="71867" cy="17966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0" name="Rounded Rectangle 29"/>
              <p:cNvSpPr/>
              <p:nvPr/>
            </p:nvSpPr>
            <p:spPr>
              <a:xfrm>
                <a:off x="3081724" y="2139702"/>
                <a:ext cx="71867" cy="17966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grpSp>
      <p:sp>
        <p:nvSpPr>
          <p:cNvPr id="13313" name="Freeform 13312"/>
          <p:cNvSpPr/>
          <p:nvPr/>
        </p:nvSpPr>
        <p:spPr>
          <a:xfrm>
            <a:off x="-15861" y="2530131"/>
            <a:ext cx="3091680" cy="1938501"/>
          </a:xfrm>
          <a:custGeom>
            <a:avLst/>
            <a:gdLst>
              <a:gd name="connsiteX0" fmla="*/ 2514265 w 2896332"/>
              <a:gd name="connsiteY0" fmla="*/ 466772 h 1875813"/>
              <a:gd name="connsiteX1" fmla="*/ 2655476 w 2896332"/>
              <a:gd name="connsiteY1" fmla="*/ 584615 h 1875813"/>
              <a:gd name="connsiteX2" fmla="*/ 2828170 w 2896332"/>
              <a:gd name="connsiteY2" fmla="*/ 1010501 h 1875813"/>
              <a:gd name="connsiteX3" fmla="*/ 2883834 w 2896332"/>
              <a:gd name="connsiteY3" fmla="*/ 1308835 h 1875813"/>
              <a:gd name="connsiteX4" fmla="*/ 2799743 w 2896332"/>
              <a:gd name="connsiteY4" fmla="*/ 1672098 h 1875813"/>
              <a:gd name="connsiteX5" fmla="*/ 2521033 w 2896332"/>
              <a:gd name="connsiteY5" fmla="*/ 1160421 h 1875813"/>
              <a:gd name="connsiteX6" fmla="*/ 2514265 w 2896332"/>
              <a:gd name="connsiteY6" fmla="*/ 466772 h 1875813"/>
              <a:gd name="connsiteX7" fmla="*/ 1898646 w 2896332"/>
              <a:gd name="connsiteY7" fmla="*/ 46 h 1875813"/>
              <a:gd name="connsiteX8" fmla="*/ 1969811 w 2896332"/>
              <a:gd name="connsiteY8" fmla="*/ 83938 h 1875813"/>
              <a:gd name="connsiteX9" fmla="*/ 1970003 w 2896332"/>
              <a:gd name="connsiteY9" fmla="*/ 120627 h 1875813"/>
              <a:gd name="connsiteX10" fmla="*/ 1962950 w 2896332"/>
              <a:gd name="connsiteY10" fmla="*/ 120627 h 1875813"/>
              <a:gd name="connsiteX11" fmla="*/ 1906617 w 2896332"/>
              <a:gd name="connsiteY11" fmla="*/ 176960 h 1875813"/>
              <a:gd name="connsiteX12" fmla="*/ 1962950 w 2896332"/>
              <a:gd name="connsiteY12" fmla="*/ 233293 h 1875813"/>
              <a:gd name="connsiteX13" fmla="*/ 1970591 w 2896332"/>
              <a:gd name="connsiteY13" fmla="*/ 233293 h 1875813"/>
              <a:gd name="connsiteX14" fmla="*/ 1973469 w 2896332"/>
              <a:gd name="connsiteY14" fmla="*/ 784519 h 1875813"/>
              <a:gd name="connsiteX15" fmla="*/ 1866010 w 2896332"/>
              <a:gd name="connsiteY15" fmla="*/ 878218 h 1875813"/>
              <a:gd name="connsiteX16" fmla="*/ 2733769 w 2896332"/>
              <a:gd name="connsiteY16" fmla="*/ 1387129 h 1875813"/>
              <a:gd name="connsiteX17" fmla="*/ 2694623 w 2896332"/>
              <a:gd name="connsiteY17" fmla="*/ 1674208 h 1875813"/>
              <a:gd name="connsiteX18" fmla="*/ 2394496 w 2896332"/>
              <a:gd name="connsiteY18" fmla="*/ 1654634 h 1875813"/>
              <a:gd name="connsiteX19" fmla="*/ 2069239 w 2896332"/>
              <a:gd name="connsiteY19" fmla="*/ 1875813 h 1875813"/>
              <a:gd name="connsiteX20" fmla="*/ 2023060 w 2896332"/>
              <a:gd name="connsiteY20" fmla="*/ 1634793 h 1875813"/>
              <a:gd name="connsiteX21" fmla="*/ 1739085 w 2896332"/>
              <a:gd name="connsiteY21" fmla="*/ 1871397 h 1875813"/>
              <a:gd name="connsiteX22" fmla="*/ 1648664 w 2896332"/>
              <a:gd name="connsiteY22" fmla="*/ 1582137 h 1875813"/>
              <a:gd name="connsiteX23" fmla="*/ 1376671 w 2896332"/>
              <a:gd name="connsiteY23" fmla="*/ 1700306 h 1875813"/>
              <a:gd name="connsiteX24" fmla="*/ 1415819 w 2896332"/>
              <a:gd name="connsiteY24" fmla="*/ 1334933 h 1875813"/>
              <a:gd name="connsiteX25" fmla="*/ 665501 w 2896332"/>
              <a:gd name="connsiteY25" fmla="*/ 1276212 h 1875813"/>
              <a:gd name="connsiteX26" fmla="*/ 0 w 2896332"/>
              <a:gd name="connsiteY26" fmla="*/ 1126148 h 1875813"/>
              <a:gd name="connsiteX27" fmla="*/ 13050 w 2896332"/>
              <a:gd name="connsiteY27" fmla="*/ 284488 h 1875813"/>
              <a:gd name="connsiteX28" fmla="*/ 1898646 w 2896332"/>
              <a:gd name="connsiteY28" fmla="*/ 46 h 1875813"/>
              <a:gd name="connsiteX0" fmla="*/ 2514265 w 2896332"/>
              <a:gd name="connsiteY0" fmla="*/ 466772 h 1875813"/>
              <a:gd name="connsiteX1" fmla="*/ 2655476 w 2896332"/>
              <a:gd name="connsiteY1" fmla="*/ 584615 h 1875813"/>
              <a:gd name="connsiteX2" fmla="*/ 2828170 w 2896332"/>
              <a:gd name="connsiteY2" fmla="*/ 1010501 h 1875813"/>
              <a:gd name="connsiteX3" fmla="*/ 2883834 w 2896332"/>
              <a:gd name="connsiteY3" fmla="*/ 1308835 h 1875813"/>
              <a:gd name="connsiteX4" fmla="*/ 2799743 w 2896332"/>
              <a:gd name="connsiteY4" fmla="*/ 1672098 h 1875813"/>
              <a:gd name="connsiteX5" fmla="*/ 2521033 w 2896332"/>
              <a:gd name="connsiteY5" fmla="*/ 1160421 h 1875813"/>
              <a:gd name="connsiteX6" fmla="*/ 2514265 w 2896332"/>
              <a:gd name="connsiteY6" fmla="*/ 466772 h 1875813"/>
              <a:gd name="connsiteX7" fmla="*/ 1898646 w 2896332"/>
              <a:gd name="connsiteY7" fmla="*/ 46 h 1875813"/>
              <a:gd name="connsiteX8" fmla="*/ 1969811 w 2896332"/>
              <a:gd name="connsiteY8" fmla="*/ 83938 h 1875813"/>
              <a:gd name="connsiteX9" fmla="*/ 1970003 w 2896332"/>
              <a:gd name="connsiteY9" fmla="*/ 120627 h 1875813"/>
              <a:gd name="connsiteX10" fmla="*/ 1962950 w 2896332"/>
              <a:gd name="connsiteY10" fmla="*/ 120627 h 1875813"/>
              <a:gd name="connsiteX11" fmla="*/ 1906617 w 2896332"/>
              <a:gd name="connsiteY11" fmla="*/ 176960 h 1875813"/>
              <a:gd name="connsiteX12" fmla="*/ 1962950 w 2896332"/>
              <a:gd name="connsiteY12" fmla="*/ 233293 h 1875813"/>
              <a:gd name="connsiteX13" fmla="*/ 1970591 w 2896332"/>
              <a:gd name="connsiteY13" fmla="*/ 233293 h 1875813"/>
              <a:gd name="connsiteX14" fmla="*/ 1973469 w 2896332"/>
              <a:gd name="connsiteY14" fmla="*/ 784519 h 1875813"/>
              <a:gd name="connsiteX15" fmla="*/ 1866010 w 2896332"/>
              <a:gd name="connsiteY15" fmla="*/ 878218 h 1875813"/>
              <a:gd name="connsiteX16" fmla="*/ 2733769 w 2896332"/>
              <a:gd name="connsiteY16" fmla="*/ 1387129 h 1875813"/>
              <a:gd name="connsiteX17" fmla="*/ 2694623 w 2896332"/>
              <a:gd name="connsiteY17" fmla="*/ 1674208 h 1875813"/>
              <a:gd name="connsiteX18" fmla="*/ 2394496 w 2896332"/>
              <a:gd name="connsiteY18" fmla="*/ 1654634 h 1875813"/>
              <a:gd name="connsiteX19" fmla="*/ 2069239 w 2896332"/>
              <a:gd name="connsiteY19" fmla="*/ 1875813 h 1875813"/>
              <a:gd name="connsiteX20" fmla="*/ 2023060 w 2896332"/>
              <a:gd name="connsiteY20" fmla="*/ 1634793 h 1875813"/>
              <a:gd name="connsiteX21" fmla="*/ 1739085 w 2896332"/>
              <a:gd name="connsiteY21" fmla="*/ 1871397 h 1875813"/>
              <a:gd name="connsiteX22" fmla="*/ 1648664 w 2896332"/>
              <a:gd name="connsiteY22" fmla="*/ 1582137 h 1875813"/>
              <a:gd name="connsiteX23" fmla="*/ 1376671 w 2896332"/>
              <a:gd name="connsiteY23" fmla="*/ 1700306 h 1875813"/>
              <a:gd name="connsiteX24" fmla="*/ 1415819 w 2896332"/>
              <a:gd name="connsiteY24" fmla="*/ 1334933 h 1875813"/>
              <a:gd name="connsiteX25" fmla="*/ 665501 w 2896332"/>
              <a:gd name="connsiteY25" fmla="*/ 1276212 h 1875813"/>
              <a:gd name="connsiteX26" fmla="*/ 0 w 2896332"/>
              <a:gd name="connsiteY26" fmla="*/ 1126148 h 1875813"/>
              <a:gd name="connsiteX27" fmla="*/ 13050 w 2896332"/>
              <a:gd name="connsiteY27" fmla="*/ 284488 h 1875813"/>
              <a:gd name="connsiteX28" fmla="*/ 1898646 w 2896332"/>
              <a:gd name="connsiteY28" fmla="*/ 46 h 1875813"/>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69811 w 2896332"/>
              <a:gd name="connsiteY8" fmla="*/ 83938 h 1871397"/>
              <a:gd name="connsiteX9" fmla="*/ 1970003 w 2896332"/>
              <a:gd name="connsiteY9" fmla="*/ 120627 h 1871397"/>
              <a:gd name="connsiteX10" fmla="*/ 1962950 w 2896332"/>
              <a:gd name="connsiteY10" fmla="*/ 120627 h 1871397"/>
              <a:gd name="connsiteX11" fmla="*/ 1906617 w 2896332"/>
              <a:gd name="connsiteY11" fmla="*/ 176960 h 1871397"/>
              <a:gd name="connsiteX12" fmla="*/ 1962950 w 2896332"/>
              <a:gd name="connsiteY12" fmla="*/ 233293 h 1871397"/>
              <a:gd name="connsiteX13" fmla="*/ 1970591 w 2896332"/>
              <a:gd name="connsiteY13" fmla="*/ 233293 h 1871397"/>
              <a:gd name="connsiteX14" fmla="*/ 1973469 w 2896332"/>
              <a:gd name="connsiteY14" fmla="*/ 784519 h 1871397"/>
              <a:gd name="connsiteX15" fmla="*/ 1866010 w 2896332"/>
              <a:gd name="connsiteY15" fmla="*/ 878218 h 1871397"/>
              <a:gd name="connsiteX16" fmla="*/ 2733769 w 2896332"/>
              <a:gd name="connsiteY16" fmla="*/ 1387129 h 1871397"/>
              <a:gd name="connsiteX17" fmla="*/ 2694623 w 2896332"/>
              <a:gd name="connsiteY17" fmla="*/ 1674208 h 1871397"/>
              <a:gd name="connsiteX18" fmla="*/ 2394496 w 2896332"/>
              <a:gd name="connsiteY18" fmla="*/ 1654634 h 1871397"/>
              <a:gd name="connsiteX19" fmla="*/ 2023060 w 2896332"/>
              <a:gd name="connsiteY19" fmla="*/ 1634793 h 1871397"/>
              <a:gd name="connsiteX20" fmla="*/ 1739085 w 2896332"/>
              <a:gd name="connsiteY20" fmla="*/ 1871397 h 1871397"/>
              <a:gd name="connsiteX21" fmla="*/ 1648664 w 2896332"/>
              <a:gd name="connsiteY21" fmla="*/ 1582137 h 1871397"/>
              <a:gd name="connsiteX22" fmla="*/ 1376671 w 2896332"/>
              <a:gd name="connsiteY22" fmla="*/ 1700306 h 1871397"/>
              <a:gd name="connsiteX23" fmla="*/ 1415819 w 2896332"/>
              <a:gd name="connsiteY23" fmla="*/ 1334933 h 1871397"/>
              <a:gd name="connsiteX24" fmla="*/ 665501 w 2896332"/>
              <a:gd name="connsiteY24" fmla="*/ 1276212 h 1871397"/>
              <a:gd name="connsiteX25" fmla="*/ 0 w 2896332"/>
              <a:gd name="connsiteY25" fmla="*/ 1126148 h 1871397"/>
              <a:gd name="connsiteX26" fmla="*/ 13050 w 2896332"/>
              <a:gd name="connsiteY26" fmla="*/ 284488 h 1871397"/>
              <a:gd name="connsiteX27" fmla="*/ 1898646 w 2896332"/>
              <a:gd name="connsiteY27"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69811 w 2896332"/>
              <a:gd name="connsiteY8" fmla="*/ 83938 h 1871397"/>
              <a:gd name="connsiteX9" fmla="*/ 1970003 w 2896332"/>
              <a:gd name="connsiteY9" fmla="*/ 120627 h 1871397"/>
              <a:gd name="connsiteX10" fmla="*/ 1962950 w 2896332"/>
              <a:gd name="connsiteY10" fmla="*/ 120627 h 1871397"/>
              <a:gd name="connsiteX11" fmla="*/ 1906617 w 2896332"/>
              <a:gd name="connsiteY11" fmla="*/ 176960 h 1871397"/>
              <a:gd name="connsiteX12" fmla="*/ 1962950 w 2896332"/>
              <a:gd name="connsiteY12" fmla="*/ 233293 h 1871397"/>
              <a:gd name="connsiteX13" fmla="*/ 1962971 w 2896332"/>
              <a:gd name="connsiteY13" fmla="*/ 267583 h 1871397"/>
              <a:gd name="connsiteX14" fmla="*/ 1973469 w 2896332"/>
              <a:gd name="connsiteY14" fmla="*/ 784519 h 1871397"/>
              <a:gd name="connsiteX15" fmla="*/ 1866010 w 2896332"/>
              <a:gd name="connsiteY15" fmla="*/ 878218 h 1871397"/>
              <a:gd name="connsiteX16" fmla="*/ 2733769 w 2896332"/>
              <a:gd name="connsiteY16" fmla="*/ 1387129 h 1871397"/>
              <a:gd name="connsiteX17" fmla="*/ 2694623 w 2896332"/>
              <a:gd name="connsiteY17" fmla="*/ 1674208 h 1871397"/>
              <a:gd name="connsiteX18" fmla="*/ 2394496 w 2896332"/>
              <a:gd name="connsiteY18" fmla="*/ 1654634 h 1871397"/>
              <a:gd name="connsiteX19" fmla="*/ 2023060 w 2896332"/>
              <a:gd name="connsiteY19" fmla="*/ 1634793 h 1871397"/>
              <a:gd name="connsiteX20" fmla="*/ 1739085 w 2896332"/>
              <a:gd name="connsiteY20" fmla="*/ 1871397 h 1871397"/>
              <a:gd name="connsiteX21" fmla="*/ 1648664 w 2896332"/>
              <a:gd name="connsiteY21" fmla="*/ 1582137 h 1871397"/>
              <a:gd name="connsiteX22" fmla="*/ 1376671 w 2896332"/>
              <a:gd name="connsiteY22" fmla="*/ 1700306 h 1871397"/>
              <a:gd name="connsiteX23" fmla="*/ 1415819 w 2896332"/>
              <a:gd name="connsiteY23" fmla="*/ 1334933 h 1871397"/>
              <a:gd name="connsiteX24" fmla="*/ 665501 w 2896332"/>
              <a:gd name="connsiteY24" fmla="*/ 1276212 h 1871397"/>
              <a:gd name="connsiteX25" fmla="*/ 0 w 2896332"/>
              <a:gd name="connsiteY25" fmla="*/ 1126148 h 1871397"/>
              <a:gd name="connsiteX26" fmla="*/ 13050 w 2896332"/>
              <a:gd name="connsiteY26" fmla="*/ 284488 h 1871397"/>
              <a:gd name="connsiteX27" fmla="*/ 1898646 w 2896332"/>
              <a:gd name="connsiteY27"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69811 w 2896332"/>
              <a:gd name="connsiteY8" fmla="*/ 83938 h 1871397"/>
              <a:gd name="connsiteX9" fmla="*/ 1970003 w 2896332"/>
              <a:gd name="connsiteY9" fmla="*/ 120627 h 1871397"/>
              <a:gd name="connsiteX10" fmla="*/ 1962950 w 2896332"/>
              <a:gd name="connsiteY10" fmla="*/ 120627 h 1871397"/>
              <a:gd name="connsiteX11" fmla="*/ 1906617 w 2896332"/>
              <a:gd name="connsiteY11" fmla="*/ 176960 h 1871397"/>
              <a:gd name="connsiteX12" fmla="*/ 1962971 w 2896332"/>
              <a:gd name="connsiteY12" fmla="*/ 267583 h 1871397"/>
              <a:gd name="connsiteX13" fmla="*/ 1973469 w 2896332"/>
              <a:gd name="connsiteY13" fmla="*/ 784519 h 1871397"/>
              <a:gd name="connsiteX14" fmla="*/ 1866010 w 2896332"/>
              <a:gd name="connsiteY14" fmla="*/ 878218 h 1871397"/>
              <a:gd name="connsiteX15" fmla="*/ 2733769 w 2896332"/>
              <a:gd name="connsiteY15" fmla="*/ 1387129 h 1871397"/>
              <a:gd name="connsiteX16" fmla="*/ 2694623 w 2896332"/>
              <a:gd name="connsiteY16" fmla="*/ 1674208 h 1871397"/>
              <a:gd name="connsiteX17" fmla="*/ 2394496 w 2896332"/>
              <a:gd name="connsiteY17" fmla="*/ 1654634 h 1871397"/>
              <a:gd name="connsiteX18" fmla="*/ 2023060 w 2896332"/>
              <a:gd name="connsiteY18" fmla="*/ 1634793 h 1871397"/>
              <a:gd name="connsiteX19" fmla="*/ 1739085 w 2896332"/>
              <a:gd name="connsiteY19" fmla="*/ 1871397 h 1871397"/>
              <a:gd name="connsiteX20" fmla="*/ 1648664 w 2896332"/>
              <a:gd name="connsiteY20" fmla="*/ 1582137 h 1871397"/>
              <a:gd name="connsiteX21" fmla="*/ 1376671 w 2896332"/>
              <a:gd name="connsiteY21" fmla="*/ 1700306 h 1871397"/>
              <a:gd name="connsiteX22" fmla="*/ 1415819 w 2896332"/>
              <a:gd name="connsiteY22" fmla="*/ 1334933 h 1871397"/>
              <a:gd name="connsiteX23" fmla="*/ 665501 w 2896332"/>
              <a:gd name="connsiteY23" fmla="*/ 1276212 h 1871397"/>
              <a:gd name="connsiteX24" fmla="*/ 0 w 2896332"/>
              <a:gd name="connsiteY24" fmla="*/ 1126148 h 1871397"/>
              <a:gd name="connsiteX25" fmla="*/ 13050 w 2896332"/>
              <a:gd name="connsiteY25" fmla="*/ 284488 h 1871397"/>
              <a:gd name="connsiteX26" fmla="*/ 1898646 w 2896332"/>
              <a:gd name="connsiteY26"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69811 w 2896332"/>
              <a:gd name="connsiteY8" fmla="*/ 83938 h 1871397"/>
              <a:gd name="connsiteX9" fmla="*/ 1970003 w 2896332"/>
              <a:gd name="connsiteY9" fmla="*/ 120627 h 1871397"/>
              <a:gd name="connsiteX10" fmla="*/ 1962950 w 2896332"/>
              <a:gd name="connsiteY10" fmla="*/ 120627 h 1871397"/>
              <a:gd name="connsiteX11" fmla="*/ 1906617 w 2896332"/>
              <a:gd name="connsiteY11" fmla="*/ 176960 h 1871397"/>
              <a:gd name="connsiteX12" fmla="*/ 1962971 w 2896332"/>
              <a:gd name="connsiteY12" fmla="*/ 267583 h 1871397"/>
              <a:gd name="connsiteX13" fmla="*/ 1973469 w 2896332"/>
              <a:gd name="connsiteY13" fmla="*/ 784519 h 1871397"/>
              <a:gd name="connsiteX14" fmla="*/ 1866010 w 2896332"/>
              <a:gd name="connsiteY14" fmla="*/ 878218 h 1871397"/>
              <a:gd name="connsiteX15" fmla="*/ 2733769 w 2896332"/>
              <a:gd name="connsiteY15" fmla="*/ 1387129 h 1871397"/>
              <a:gd name="connsiteX16" fmla="*/ 2694623 w 2896332"/>
              <a:gd name="connsiteY16" fmla="*/ 1674208 h 1871397"/>
              <a:gd name="connsiteX17" fmla="*/ 2394496 w 2896332"/>
              <a:gd name="connsiteY17" fmla="*/ 1654634 h 1871397"/>
              <a:gd name="connsiteX18" fmla="*/ 2023060 w 2896332"/>
              <a:gd name="connsiteY18" fmla="*/ 1634793 h 1871397"/>
              <a:gd name="connsiteX19" fmla="*/ 1739085 w 2896332"/>
              <a:gd name="connsiteY19" fmla="*/ 1871397 h 1871397"/>
              <a:gd name="connsiteX20" fmla="*/ 1648664 w 2896332"/>
              <a:gd name="connsiteY20" fmla="*/ 1582137 h 1871397"/>
              <a:gd name="connsiteX21" fmla="*/ 1376671 w 2896332"/>
              <a:gd name="connsiteY21" fmla="*/ 1700306 h 1871397"/>
              <a:gd name="connsiteX22" fmla="*/ 1415819 w 2896332"/>
              <a:gd name="connsiteY22" fmla="*/ 1334933 h 1871397"/>
              <a:gd name="connsiteX23" fmla="*/ 665501 w 2896332"/>
              <a:gd name="connsiteY23" fmla="*/ 1276212 h 1871397"/>
              <a:gd name="connsiteX24" fmla="*/ 0 w 2896332"/>
              <a:gd name="connsiteY24" fmla="*/ 1126148 h 1871397"/>
              <a:gd name="connsiteX25" fmla="*/ 13050 w 2896332"/>
              <a:gd name="connsiteY25" fmla="*/ 284488 h 1871397"/>
              <a:gd name="connsiteX26" fmla="*/ 1898646 w 2896332"/>
              <a:gd name="connsiteY26"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69811 w 2896332"/>
              <a:gd name="connsiteY8" fmla="*/ 83938 h 1871397"/>
              <a:gd name="connsiteX9" fmla="*/ 1970003 w 2896332"/>
              <a:gd name="connsiteY9" fmla="*/ 120627 h 1871397"/>
              <a:gd name="connsiteX10" fmla="*/ 1906617 w 2896332"/>
              <a:gd name="connsiteY10" fmla="*/ 176960 h 1871397"/>
              <a:gd name="connsiteX11" fmla="*/ 1962971 w 2896332"/>
              <a:gd name="connsiteY11" fmla="*/ 267583 h 1871397"/>
              <a:gd name="connsiteX12" fmla="*/ 1973469 w 2896332"/>
              <a:gd name="connsiteY12" fmla="*/ 784519 h 1871397"/>
              <a:gd name="connsiteX13" fmla="*/ 1866010 w 2896332"/>
              <a:gd name="connsiteY13" fmla="*/ 878218 h 1871397"/>
              <a:gd name="connsiteX14" fmla="*/ 2733769 w 2896332"/>
              <a:gd name="connsiteY14" fmla="*/ 1387129 h 1871397"/>
              <a:gd name="connsiteX15" fmla="*/ 2694623 w 2896332"/>
              <a:gd name="connsiteY15" fmla="*/ 1674208 h 1871397"/>
              <a:gd name="connsiteX16" fmla="*/ 2394496 w 2896332"/>
              <a:gd name="connsiteY16" fmla="*/ 1654634 h 1871397"/>
              <a:gd name="connsiteX17" fmla="*/ 2023060 w 2896332"/>
              <a:gd name="connsiteY17" fmla="*/ 1634793 h 1871397"/>
              <a:gd name="connsiteX18" fmla="*/ 1739085 w 2896332"/>
              <a:gd name="connsiteY18" fmla="*/ 1871397 h 1871397"/>
              <a:gd name="connsiteX19" fmla="*/ 1648664 w 2896332"/>
              <a:gd name="connsiteY19" fmla="*/ 1582137 h 1871397"/>
              <a:gd name="connsiteX20" fmla="*/ 1376671 w 2896332"/>
              <a:gd name="connsiteY20" fmla="*/ 1700306 h 1871397"/>
              <a:gd name="connsiteX21" fmla="*/ 1415819 w 2896332"/>
              <a:gd name="connsiteY21" fmla="*/ 1334933 h 1871397"/>
              <a:gd name="connsiteX22" fmla="*/ 665501 w 2896332"/>
              <a:gd name="connsiteY22" fmla="*/ 1276212 h 1871397"/>
              <a:gd name="connsiteX23" fmla="*/ 0 w 2896332"/>
              <a:gd name="connsiteY23" fmla="*/ 1126148 h 1871397"/>
              <a:gd name="connsiteX24" fmla="*/ 13050 w 2896332"/>
              <a:gd name="connsiteY24" fmla="*/ 284488 h 1871397"/>
              <a:gd name="connsiteX25" fmla="*/ 1898646 w 2896332"/>
              <a:gd name="connsiteY25"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69811 w 2896332"/>
              <a:gd name="connsiteY8" fmla="*/ 83938 h 1871397"/>
              <a:gd name="connsiteX9" fmla="*/ 1906617 w 2896332"/>
              <a:gd name="connsiteY9" fmla="*/ 176960 h 1871397"/>
              <a:gd name="connsiteX10" fmla="*/ 1962971 w 2896332"/>
              <a:gd name="connsiteY10" fmla="*/ 267583 h 1871397"/>
              <a:gd name="connsiteX11" fmla="*/ 1973469 w 2896332"/>
              <a:gd name="connsiteY11" fmla="*/ 784519 h 1871397"/>
              <a:gd name="connsiteX12" fmla="*/ 1866010 w 2896332"/>
              <a:gd name="connsiteY12" fmla="*/ 878218 h 1871397"/>
              <a:gd name="connsiteX13" fmla="*/ 2733769 w 2896332"/>
              <a:gd name="connsiteY13" fmla="*/ 1387129 h 1871397"/>
              <a:gd name="connsiteX14" fmla="*/ 2694623 w 2896332"/>
              <a:gd name="connsiteY14" fmla="*/ 1674208 h 1871397"/>
              <a:gd name="connsiteX15" fmla="*/ 2394496 w 2896332"/>
              <a:gd name="connsiteY15" fmla="*/ 1654634 h 1871397"/>
              <a:gd name="connsiteX16" fmla="*/ 2023060 w 2896332"/>
              <a:gd name="connsiteY16" fmla="*/ 1634793 h 1871397"/>
              <a:gd name="connsiteX17" fmla="*/ 1739085 w 2896332"/>
              <a:gd name="connsiteY17" fmla="*/ 1871397 h 1871397"/>
              <a:gd name="connsiteX18" fmla="*/ 1648664 w 2896332"/>
              <a:gd name="connsiteY18" fmla="*/ 1582137 h 1871397"/>
              <a:gd name="connsiteX19" fmla="*/ 1376671 w 2896332"/>
              <a:gd name="connsiteY19" fmla="*/ 1700306 h 1871397"/>
              <a:gd name="connsiteX20" fmla="*/ 1415819 w 2896332"/>
              <a:gd name="connsiteY20" fmla="*/ 1334933 h 1871397"/>
              <a:gd name="connsiteX21" fmla="*/ 665501 w 2896332"/>
              <a:gd name="connsiteY21" fmla="*/ 1276212 h 1871397"/>
              <a:gd name="connsiteX22" fmla="*/ 0 w 2896332"/>
              <a:gd name="connsiteY22" fmla="*/ 1126148 h 1871397"/>
              <a:gd name="connsiteX23" fmla="*/ 13050 w 2896332"/>
              <a:gd name="connsiteY23" fmla="*/ 284488 h 1871397"/>
              <a:gd name="connsiteX24" fmla="*/ 1898646 w 2896332"/>
              <a:gd name="connsiteY24"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69811 w 2896332"/>
              <a:gd name="connsiteY8" fmla="*/ 83938 h 1871397"/>
              <a:gd name="connsiteX9" fmla="*/ 1906617 w 2896332"/>
              <a:gd name="connsiteY9" fmla="*/ 176960 h 1871397"/>
              <a:gd name="connsiteX10" fmla="*/ 1962971 w 2896332"/>
              <a:gd name="connsiteY10" fmla="*/ 267583 h 1871397"/>
              <a:gd name="connsiteX11" fmla="*/ 1973469 w 2896332"/>
              <a:gd name="connsiteY11" fmla="*/ 784519 h 1871397"/>
              <a:gd name="connsiteX12" fmla="*/ 1866010 w 2896332"/>
              <a:gd name="connsiteY12" fmla="*/ 878218 h 1871397"/>
              <a:gd name="connsiteX13" fmla="*/ 2733769 w 2896332"/>
              <a:gd name="connsiteY13" fmla="*/ 1387129 h 1871397"/>
              <a:gd name="connsiteX14" fmla="*/ 2694623 w 2896332"/>
              <a:gd name="connsiteY14" fmla="*/ 1674208 h 1871397"/>
              <a:gd name="connsiteX15" fmla="*/ 2394496 w 2896332"/>
              <a:gd name="connsiteY15" fmla="*/ 1654634 h 1871397"/>
              <a:gd name="connsiteX16" fmla="*/ 2023060 w 2896332"/>
              <a:gd name="connsiteY16" fmla="*/ 1634793 h 1871397"/>
              <a:gd name="connsiteX17" fmla="*/ 1739085 w 2896332"/>
              <a:gd name="connsiteY17" fmla="*/ 1871397 h 1871397"/>
              <a:gd name="connsiteX18" fmla="*/ 1648664 w 2896332"/>
              <a:gd name="connsiteY18" fmla="*/ 1582137 h 1871397"/>
              <a:gd name="connsiteX19" fmla="*/ 1376671 w 2896332"/>
              <a:gd name="connsiteY19" fmla="*/ 1700306 h 1871397"/>
              <a:gd name="connsiteX20" fmla="*/ 1415819 w 2896332"/>
              <a:gd name="connsiteY20" fmla="*/ 1334933 h 1871397"/>
              <a:gd name="connsiteX21" fmla="*/ 665501 w 2896332"/>
              <a:gd name="connsiteY21" fmla="*/ 1276212 h 1871397"/>
              <a:gd name="connsiteX22" fmla="*/ 0 w 2896332"/>
              <a:gd name="connsiteY22" fmla="*/ 1126148 h 1871397"/>
              <a:gd name="connsiteX23" fmla="*/ 13050 w 2896332"/>
              <a:gd name="connsiteY23" fmla="*/ 284488 h 1871397"/>
              <a:gd name="connsiteX24" fmla="*/ 1898646 w 2896332"/>
              <a:gd name="connsiteY24"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69811 w 2896332"/>
              <a:gd name="connsiteY8" fmla="*/ 83938 h 1871397"/>
              <a:gd name="connsiteX9" fmla="*/ 1906617 w 2896332"/>
              <a:gd name="connsiteY9" fmla="*/ 176960 h 1871397"/>
              <a:gd name="connsiteX10" fmla="*/ 1962971 w 2896332"/>
              <a:gd name="connsiteY10" fmla="*/ 267583 h 1871397"/>
              <a:gd name="connsiteX11" fmla="*/ 1973469 w 2896332"/>
              <a:gd name="connsiteY11" fmla="*/ 784519 h 1871397"/>
              <a:gd name="connsiteX12" fmla="*/ 1866010 w 2896332"/>
              <a:gd name="connsiteY12" fmla="*/ 878218 h 1871397"/>
              <a:gd name="connsiteX13" fmla="*/ 2733769 w 2896332"/>
              <a:gd name="connsiteY13" fmla="*/ 1387129 h 1871397"/>
              <a:gd name="connsiteX14" fmla="*/ 2694623 w 2896332"/>
              <a:gd name="connsiteY14" fmla="*/ 1674208 h 1871397"/>
              <a:gd name="connsiteX15" fmla="*/ 2394496 w 2896332"/>
              <a:gd name="connsiteY15" fmla="*/ 1654634 h 1871397"/>
              <a:gd name="connsiteX16" fmla="*/ 2023060 w 2896332"/>
              <a:gd name="connsiteY16" fmla="*/ 1634793 h 1871397"/>
              <a:gd name="connsiteX17" fmla="*/ 1739085 w 2896332"/>
              <a:gd name="connsiteY17" fmla="*/ 1871397 h 1871397"/>
              <a:gd name="connsiteX18" fmla="*/ 1648664 w 2896332"/>
              <a:gd name="connsiteY18" fmla="*/ 1582137 h 1871397"/>
              <a:gd name="connsiteX19" fmla="*/ 1376671 w 2896332"/>
              <a:gd name="connsiteY19" fmla="*/ 1700306 h 1871397"/>
              <a:gd name="connsiteX20" fmla="*/ 1415819 w 2896332"/>
              <a:gd name="connsiteY20" fmla="*/ 1334933 h 1871397"/>
              <a:gd name="connsiteX21" fmla="*/ 665501 w 2896332"/>
              <a:gd name="connsiteY21" fmla="*/ 1276212 h 1871397"/>
              <a:gd name="connsiteX22" fmla="*/ 0 w 2896332"/>
              <a:gd name="connsiteY22" fmla="*/ 1126148 h 1871397"/>
              <a:gd name="connsiteX23" fmla="*/ 13050 w 2896332"/>
              <a:gd name="connsiteY23" fmla="*/ 284488 h 1871397"/>
              <a:gd name="connsiteX24" fmla="*/ 1898646 w 2896332"/>
              <a:gd name="connsiteY24"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69811 w 2896332"/>
              <a:gd name="connsiteY8" fmla="*/ 83938 h 1871397"/>
              <a:gd name="connsiteX9" fmla="*/ 1906617 w 2896332"/>
              <a:gd name="connsiteY9" fmla="*/ 176960 h 1871397"/>
              <a:gd name="connsiteX10" fmla="*/ 1962971 w 2896332"/>
              <a:gd name="connsiteY10" fmla="*/ 267583 h 1871397"/>
              <a:gd name="connsiteX11" fmla="*/ 1973469 w 2896332"/>
              <a:gd name="connsiteY11" fmla="*/ 784519 h 1871397"/>
              <a:gd name="connsiteX12" fmla="*/ 1866010 w 2896332"/>
              <a:gd name="connsiteY12" fmla="*/ 878218 h 1871397"/>
              <a:gd name="connsiteX13" fmla="*/ 2733769 w 2896332"/>
              <a:gd name="connsiteY13" fmla="*/ 1387129 h 1871397"/>
              <a:gd name="connsiteX14" fmla="*/ 2694623 w 2896332"/>
              <a:gd name="connsiteY14" fmla="*/ 1639703 h 1871397"/>
              <a:gd name="connsiteX15" fmla="*/ 2394496 w 2896332"/>
              <a:gd name="connsiteY15" fmla="*/ 1654634 h 1871397"/>
              <a:gd name="connsiteX16" fmla="*/ 2023060 w 2896332"/>
              <a:gd name="connsiteY16" fmla="*/ 1634793 h 1871397"/>
              <a:gd name="connsiteX17" fmla="*/ 1739085 w 2896332"/>
              <a:gd name="connsiteY17" fmla="*/ 1871397 h 1871397"/>
              <a:gd name="connsiteX18" fmla="*/ 1648664 w 2896332"/>
              <a:gd name="connsiteY18" fmla="*/ 1582137 h 1871397"/>
              <a:gd name="connsiteX19" fmla="*/ 1376671 w 2896332"/>
              <a:gd name="connsiteY19" fmla="*/ 1700306 h 1871397"/>
              <a:gd name="connsiteX20" fmla="*/ 1415819 w 2896332"/>
              <a:gd name="connsiteY20" fmla="*/ 1334933 h 1871397"/>
              <a:gd name="connsiteX21" fmla="*/ 665501 w 2896332"/>
              <a:gd name="connsiteY21" fmla="*/ 1276212 h 1871397"/>
              <a:gd name="connsiteX22" fmla="*/ 0 w 2896332"/>
              <a:gd name="connsiteY22" fmla="*/ 1126148 h 1871397"/>
              <a:gd name="connsiteX23" fmla="*/ 13050 w 2896332"/>
              <a:gd name="connsiteY23" fmla="*/ 284488 h 1871397"/>
              <a:gd name="connsiteX24" fmla="*/ 1898646 w 2896332"/>
              <a:gd name="connsiteY24"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69811 w 2896332"/>
              <a:gd name="connsiteY8" fmla="*/ 83938 h 1871397"/>
              <a:gd name="connsiteX9" fmla="*/ 1906617 w 2896332"/>
              <a:gd name="connsiteY9" fmla="*/ 176960 h 1871397"/>
              <a:gd name="connsiteX10" fmla="*/ 1962971 w 2896332"/>
              <a:gd name="connsiteY10" fmla="*/ 267583 h 1871397"/>
              <a:gd name="connsiteX11" fmla="*/ 1973469 w 2896332"/>
              <a:gd name="connsiteY11" fmla="*/ 784519 h 1871397"/>
              <a:gd name="connsiteX12" fmla="*/ 1866010 w 2896332"/>
              <a:gd name="connsiteY12" fmla="*/ 878218 h 1871397"/>
              <a:gd name="connsiteX13" fmla="*/ 2733769 w 2896332"/>
              <a:gd name="connsiteY13" fmla="*/ 1387129 h 1871397"/>
              <a:gd name="connsiteX14" fmla="*/ 2694623 w 2896332"/>
              <a:gd name="connsiteY14" fmla="*/ 1639703 h 1871397"/>
              <a:gd name="connsiteX15" fmla="*/ 2385869 w 2896332"/>
              <a:gd name="connsiteY15" fmla="*/ 1585623 h 1871397"/>
              <a:gd name="connsiteX16" fmla="*/ 2023060 w 2896332"/>
              <a:gd name="connsiteY16" fmla="*/ 1634793 h 1871397"/>
              <a:gd name="connsiteX17" fmla="*/ 1739085 w 2896332"/>
              <a:gd name="connsiteY17" fmla="*/ 1871397 h 1871397"/>
              <a:gd name="connsiteX18" fmla="*/ 1648664 w 2896332"/>
              <a:gd name="connsiteY18" fmla="*/ 1582137 h 1871397"/>
              <a:gd name="connsiteX19" fmla="*/ 1376671 w 2896332"/>
              <a:gd name="connsiteY19" fmla="*/ 1700306 h 1871397"/>
              <a:gd name="connsiteX20" fmla="*/ 1415819 w 2896332"/>
              <a:gd name="connsiteY20" fmla="*/ 1334933 h 1871397"/>
              <a:gd name="connsiteX21" fmla="*/ 665501 w 2896332"/>
              <a:gd name="connsiteY21" fmla="*/ 1276212 h 1871397"/>
              <a:gd name="connsiteX22" fmla="*/ 0 w 2896332"/>
              <a:gd name="connsiteY22" fmla="*/ 1126148 h 1871397"/>
              <a:gd name="connsiteX23" fmla="*/ 13050 w 2896332"/>
              <a:gd name="connsiteY23" fmla="*/ 284488 h 1871397"/>
              <a:gd name="connsiteX24" fmla="*/ 1898646 w 2896332"/>
              <a:gd name="connsiteY24"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69811 w 2896332"/>
              <a:gd name="connsiteY8" fmla="*/ 83938 h 1871397"/>
              <a:gd name="connsiteX9" fmla="*/ 1906617 w 2896332"/>
              <a:gd name="connsiteY9" fmla="*/ 176960 h 1871397"/>
              <a:gd name="connsiteX10" fmla="*/ 1962971 w 2896332"/>
              <a:gd name="connsiteY10" fmla="*/ 267583 h 1871397"/>
              <a:gd name="connsiteX11" fmla="*/ 1973469 w 2896332"/>
              <a:gd name="connsiteY11" fmla="*/ 784519 h 1871397"/>
              <a:gd name="connsiteX12" fmla="*/ 1866010 w 2896332"/>
              <a:gd name="connsiteY12" fmla="*/ 878218 h 1871397"/>
              <a:gd name="connsiteX13" fmla="*/ 2733769 w 2896332"/>
              <a:gd name="connsiteY13" fmla="*/ 1387129 h 1871397"/>
              <a:gd name="connsiteX14" fmla="*/ 2694623 w 2896332"/>
              <a:gd name="connsiteY14" fmla="*/ 1639703 h 1871397"/>
              <a:gd name="connsiteX15" fmla="*/ 2385869 w 2896332"/>
              <a:gd name="connsiteY15" fmla="*/ 1585623 h 1871397"/>
              <a:gd name="connsiteX16" fmla="*/ 2074819 w 2896332"/>
              <a:gd name="connsiteY16" fmla="*/ 1565782 h 1871397"/>
              <a:gd name="connsiteX17" fmla="*/ 1739085 w 2896332"/>
              <a:gd name="connsiteY17" fmla="*/ 1871397 h 1871397"/>
              <a:gd name="connsiteX18" fmla="*/ 1648664 w 2896332"/>
              <a:gd name="connsiteY18" fmla="*/ 1582137 h 1871397"/>
              <a:gd name="connsiteX19" fmla="*/ 1376671 w 2896332"/>
              <a:gd name="connsiteY19" fmla="*/ 1700306 h 1871397"/>
              <a:gd name="connsiteX20" fmla="*/ 1415819 w 2896332"/>
              <a:gd name="connsiteY20" fmla="*/ 1334933 h 1871397"/>
              <a:gd name="connsiteX21" fmla="*/ 665501 w 2896332"/>
              <a:gd name="connsiteY21" fmla="*/ 1276212 h 1871397"/>
              <a:gd name="connsiteX22" fmla="*/ 0 w 2896332"/>
              <a:gd name="connsiteY22" fmla="*/ 1126148 h 1871397"/>
              <a:gd name="connsiteX23" fmla="*/ 13050 w 2896332"/>
              <a:gd name="connsiteY23" fmla="*/ 284488 h 1871397"/>
              <a:gd name="connsiteX24" fmla="*/ 1898646 w 2896332"/>
              <a:gd name="connsiteY24" fmla="*/ 46 h 1871397"/>
              <a:gd name="connsiteX0" fmla="*/ 2514265 w 2896332"/>
              <a:gd name="connsiteY0" fmla="*/ 468202 h 1872827"/>
              <a:gd name="connsiteX1" fmla="*/ 2655476 w 2896332"/>
              <a:gd name="connsiteY1" fmla="*/ 586045 h 1872827"/>
              <a:gd name="connsiteX2" fmla="*/ 2828170 w 2896332"/>
              <a:gd name="connsiteY2" fmla="*/ 1011931 h 1872827"/>
              <a:gd name="connsiteX3" fmla="*/ 2883834 w 2896332"/>
              <a:gd name="connsiteY3" fmla="*/ 1310265 h 1872827"/>
              <a:gd name="connsiteX4" fmla="*/ 2799743 w 2896332"/>
              <a:gd name="connsiteY4" fmla="*/ 1673528 h 1872827"/>
              <a:gd name="connsiteX5" fmla="*/ 2521033 w 2896332"/>
              <a:gd name="connsiteY5" fmla="*/ 1161851 h 1872827"/>
              <a:gd name="connsiteX6" fmla="*/ 2514265 w 2896332"/>
              <a:gd name="connsiteY6" fmla="*/ 468202 h 1872827"/>
              <a:gd name="connsiteX7" fmla="*/ 1898646 w 2896332"/>
              <a:gd name="connsiteY7" fmla="*/ 1476 h 1872827"/>
              <a:gd name="connsiteX8" fmla="*/ 1906617 w 2896332"/>
              <a:gd name="connsiteY8" fmla="*/ 178390 h 1872827"/>
              <a:gd name="connsiteX9" fmla="*/ 1962971 w 2896332"/>
              <a:gd name="connsiteY9" fmla="*/ 269013 h 1872827"/>
              <a:gd name="connsiteX10" fmla="*/ 1973469 w 2896332"/>
              <a:gd name="connsiteY10" fmla="*/ 785949 h 1872827"/>
              <a:gd name="connsiteX11" fmla="*/ 1866010 w 2896332"/>
              <a:gd name="connsiteY11" fmla="*/ 879648 h 1872827"/>
              <a:gd name="connsiteX12" fmla="*/ 2733769 w 2896332"/>
              <a:gd name="connsiteY12" fmla="*/ 1388559 h 1872827"/>
              <a:gd name="connsiteX13" fmla="*/ 2694623 w 2896332"/>
              <a:gd name="connsiteY13" fmla="*/ 1641133 h 1872827"/>
              <a:gd name="connsiteX14" fmla="*/ 2385869 w 2896332"/>
              <a:gd name="connsiteY14" fmla="*/ 1587053 h 1872827"/>
              <a:gd name="connsiteX15" fmla="*/ 2074819 w 2896332"/>
              <a:gd name="connsiteY15" fmla="*/ 1567212 h 1872827"/>
              <a:gd name="connsiteX16" fmla="*/ 1739085 w 2896332"/>
              <a:gd name="connsiteY16" fmla="*/ 1872827 h 1872827"/>
              <a:gd name="connsiteX17" fmla="*/ 1648664 w 2896332"/>
              <a:gd name="connsiteY17" fmla="*/ 1583567 h 1872827"/>
              <a:gd name="connsiteX18" fmla="*/ 1376671 w 2896332"/>
              <a:gd name="connsiteY18" fmla="*/ 1701736 h 1872827"/>
              <a:gd name="connsiteX19" fmla="*/ 1415819 w 2896332"/>
              <a:gd name="connsiteY19" fmla="*/ 1336363 h 1872827"/>
              <a:gd name="connsiteX20" fmla="*/ 665501 w 2896332"/>
              <a:gd name="connsiteY20" fmla="*/ 1277642 h 1872827"/>
              <a:gd name="connsiteX21" fmla="*/ 0 w 2896332"/>
              <a:gd name="connsiteY21" fmla="*/ 1127578 h 1872827"/>
              <a:gd name="connsiteX22" fmla="*/ 13050 w 2896332"/>
              <a:gd name="connsiteY22" fmla="*/ 285918 h 1872827"/>
              <a:gd name="connsiteX23" fmla="*/ 1898646 w 2896332"/>
              <a:gd name="connsiteY23" fmla="*/ 1476 h 187282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62971 w 2896332"/>
              <a:gd name="connsiteY8" fmla="*/ 267583 h 1871397"/>
              <a:gd name="connsiteX9" fmla="*/ 1973469 w 2896332"/>
              <a:gd name="connsiteY9" fmla="*/ 784519 h 1871397"/>
              <a:gd name="connsiteX10" fmla="*/ 1866010 w 2896332"/>
              <a:gd name="connsiteY10" fmla="*/ 878218 h 1871397"/>
              <a:gd name="connsiteX11" fmla="*/ 2733769 w 2896332"/>
              <a:gd name="connsiteY11" fmla="*/ 1387129 h 1871397"/>
              <a:gd name="connsiteX12" fmla="*/ 2694623 w 2896332"/>
              <a:gd name="connsiteY12" fmla="*/ 1639703 h 1871397"/>
              <a:gd name="connsiteX13" fmla="*/ 2385869 w 2896332"/>
              <a:gd name="connsiteY13" fmla="*/ 1585623 h 1871397"/>
              <a:gd name="connsiteX14" fmla="*/ 2074819 w 2896332"/>
              <a:gd name="connsiteY14" fmla="*/ 1565782 h 1871397"/>
              <a:gd name="connsiteX15" fmla="*/ 1739085 w 2896332"/>
              <a:gd name="connsiteY15" fmla="*/ 1871397 h 1871397"/>
              <a:gd name="connsiteX16" fmla="*/ 1648664 w 2896332"/>
              <a:gd name="connsiteY16" fmla="*/ 1582137 h 1871397"/>
              <a:gd name="connsiteX17" fmla="*/ 1376671 w 2896332"/>
              <a:gd name="connsiteY17" fmla="*/ 1700306 h 1871397"/>
              <a:gd name="connsiteX18" fmla="*/ 1415819 w 2896332"/>
              <a:gd name="connsiteY18" fmla="*/ 1334933 h 1871397"/>
              <a:gd name="connsiteX19" fmla="*/ 665501 w 2896332"/>
              <a:gd name="connsiteY19" fmla="*/ 1276212 h 1871397"/>
              <a:gd name="connsiteX20" fmla="*/ 0 w 2896332"/>
              <a:gd name="connsiteY20" fmla="*/ 1126148 h 1871397"/>
              <a:gd name="connsiteX21" fmla="*/ 13050 w 2896332"/>
              <a:gd name="connsiteY21" fmla="*/ 284488 h 1871397"/>
              <a:gd name="connsiteX22" fmla="*/ 1898646 w 2896332"/>
              <a:gd name="connsiteY22"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62971 w 2896332"/>
              <a:gd name="connsiteY8" fmla="*/ 267583 h 1871397"/>
              <a:gd name="connsiteX9" fmla="*/ 1973469 w 2896332"/>
              <a:gd name="connsiteY9" fmla="*/ 784519 h 1871397"/>
              <a:gd name="connsiteX10" fmla="*/ 1866010 w 2896332"/>
              <a:gd name="connsiteY10" fmla="*/ 878218 h 1871397"/>
              <a:gd name="connsiteX11" fmla="*/ 2733769 w 2896332"/>
              <a:gd name="connsiteY11" fmla="*/ 1387129 h 1871397"/>
              <a:gd name="connsiteX12" fmla="*/ 2694623 w 2896332"/>
              <a:gd name="connsiteY12" fmla="*/ 1639703 h 1871397"/>
              <a:gd name="connsiteX13" fmla="*/ 2385869 w 2896332"/>
              <a:gd name="connsiteY13" fmla="*/ 1585623 h 1871397"/>
              <a:gd name="connsiteX14" fmla="*/ 2074819 w 2896332"/>
              <a:gd name="connsiteY14" fmla="*/ 1565782 h 1871397"/>
              <a:gd name="connsiteX15" fmla="*/ 1739085 w 2896332"/>
              <a:gd name="connsiteY15" fmla="*/ 1871397 h 1871397"/>
              <a:gd name="connsiteX16" fmla="*/ 1648664 w 2896332"/>
              <a:gd name="connsiteY16" fmla="*/ 1582137 h 1871397"/>
              <a:gd name="connsiteX17" fmla="*/ 1376671 w 2896332"/>
              <a:gd name="connsiteY17" fmla="*/ 1700306 h 1871397"/>
              <a:gd name="connsiteX18" fmla="*/ 1415819 w 2896332"/>
              <a:gd name="connsiteY18" fmla="*/ 1334933 h 1871397"/>
              <a:gd name="connsiteX19" fmla="*/ 665501 w 2896332"/>
              <a:gd name="connsiteY19" fmla="*/ 1276212 h 1871397"/>
              <a:gd name="connsiteX20" fmla="*/ 0 w 2896332"/>
              <a:gd name="connsiteY20" fmla="*/ 1126148 h 1871397"/>
              <a:gd name="connsiteX21" fmla="*/ 13050 w 2896332"/>
              <a:gd name="connsiteY21" fmla="*/ 284488 h 1871397"/>
              <a:gd name="connsiteX22" fmla="*/ 1898646 w 2896332"/>
              <a:gd name="connsiteY22"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41303 w 2896332"/>
              <a:gd name="connsiteY8" fmla="*/ 293585 h 1871397"/>
              <a:gd name="connsiteX9" fmla="*/ 1973469 w 2896332"/>
              <a:gd name="connsiteY9" fmla="*/ 784519 h 1871397"/>
              <a:gd name="connsiteX10" fmla="*/ 1866010 w 2896332"/>
              <a:gd name="connsiteY10" fmla="*/ 878218 h 1871397"/>
              <a:gd name="connsiteX11" fmla="*/ 2733769 w 2896332"/>
              <a:gd name="connsiteY11" fmla="*/ 1387129 h 1871397"/>
              <a:gd name="connsiteX12" fmla="*/ 2694623 w 2896332"/>
              <a:gd name="connsiteY12" fmla="*/ 1639703 h 1871397"/>
              <a:gd name="connsiteX13" fmla="*/ 2385869 w 2896332"/>
              <a:gd name="connsiteY13" fmla="*/ 1585623 h 1871397"/>
              <a:gd name="connsiteX14" fmla="*/ 2074819 w 2896332"/>
              <a:gd name="connsiteY14" fmla="*/ 1565782 h 1871397"/>
              <a:gd name="connsiteX15" fmla="*/ 1739085 w 2896332"/>
              <a:gd name="connsiteY15" fmla="*/ 1871397 h 1871397"/>
              <a:gd name="connsiteX16" fmla="*/ 1648664 w 2896332"/>
              <a:gd name="connsiteY16" fmla="*/ 1582137 h 1871397"/>
              <a:gd name="connsiteX17" fmla="*/ 1376671 w 2896332"/>
              <a:gd name="connsiteY17" fmla="*/ 1700306 h 1871397"/>
              <a:gd name="connsiteX18" fmla="*/ 1415819 w 2896332"/>
              <a:gd name="connsiteY18" fmla="*/ 1334933 h 1871397"/>
              <a:gd name="connsiteX19" fmla="*/ 665501 w 2896332"/>
              <a:gd name="connsiteY19" fmla="*/ 1276212 h 1871397"/>
              <a:gd name="connsiteX20" fmla="*/ 0 w 2896332"/>
              <a:gd name="connsiteY20" fmla="*/ 1126148 h 1871397"/>
              <a:gd name="connsiteX21" fmla="*/ 13050 w 2896332"/>
              <a:gd name="connsiteY21" fmla="*/ 284488 h 1871397"/>
              <a:gd name="connsiteX22" fmla="*/ 1898646 w 2896332"/>
              <a:gd name="connsiteY22"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41303 w 2896332"/>
              <a:gd name="connsiteY8" fmla="*/ 293585 h 1871397"/>
              <a:gd name="connsiteX9" fmla="*/ 1973469 w 2896332"/>
              <a:gd name="connsiteY9" fmla="*/ 784519 h 1871397"/>
              <a:gd name="connsiteX10" fmla="*/ 1866010 w 2896332"/>
              <a:gd name="connsiteY10" fmla="*/ 878218 h 1871397"/>
              <a:gd name="connsiteX11" fmla="*/ 2733769 w 2896332"/>
              <a:gd name="connsiteY11" fmla="*/ 1387129 h 1871397"/>
              <a:gd name="connsiteX12" fmla="*/ 2694623 w 2896332"/>
              <a:gd name="connsiteY12" fmla="*/ 1639703 h 1871397"/>
              <a:gd name="connsiteX13" fmla="*/ 2385869 w 2896332"/>
              <a:gd name="connsiteY13" fmla="*/ 1585623 h 1871397"/>
              <a:gd name="connsiteX14" fmla="*/ 2074819 w 2896332"/>
              <a:gd name="connsiteY14" fmla="*/ 1565782 h 1871397"/>
              <a:gd name="connsiteX15" fmla="*/ 1739085 w 2896332"/>
              <a:gd name="connsiteY15" fmla="*/ 1871397 h 1871397"/>
              <a:gd name="connsiteX16" fmla="*/ 1648664 w 2896332"/>
              <a:gd name="connsiteY16" fmla="*/ 1582137 h 1871397"/>
              <a:gd name="connsiteX17" fmla="*/ 1376671 w 2896332"/>
              <a:gd name="connsiteY17" fmla="*/ 1700306 h 1871397"/>
              <a:gd name="connsiteX18" fmla="*/ 1415819 w 2896332"/>
              <a:gd name="connsiteY18" fmla="*/ 1334933 h 1871397"/>
              <a:gd name="connsiteX19" fmla="*/ 665501 w 2896332"/>
              <a:gd name="connsiteY19" fmla="*/ 1276212 h 1871397"/>
              <a:gd name="connsiteX20" fmla="*/ 0 w 2896332"/>
              <a:gd name="connsiteY20" fmla="*/ 1126148 h 1871397"/>
              <a:gd name="connsiteX21" fmla="*/ 13050 w 2896332"/>
              <a:gd name="connsiteY21" fmla="*/ 284488 h 1871397"/>
              <a:gd name="connsiteX22" fmla="*/ 1898646 w 2896332"/>
              <a:gd name="connsiteY22"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41303 w 2896332"/>
              <a:gd name="connsiteY8" fmla="*/ 293585 h 1871397"/>
              <a:gd name="connsiteX9" fmla="*/ 1973469 w 2896332"/>
              <a:gd name="connsiteY9" fmla="*/ 784519 h 1871397"/>
              <a:gd name="connsiteX10" fmla="*/ 1866010 w 2896332"/>
              <a:gd name="connsiteY10" fmla="*/ 878218 h 1871397"/>
              <a:gd name="connsiteX11" fmla="*/ 2733769 w 2896332"/>
              <a:gd name="connsiteY11" fmla="*/ 1387129 h 1871397"/>
              <a:gd name="connsiteX12" fmla="*/ 2694623 w 2896332"/>
              <a:gd name="connsiteY12" fmla="*/ 1639703 h 1871397"/>
              <a:gd name="connsiteX13" fmla="*/ 2385869 w 2896332"/>
              <a:gd name="connsiteY13" fmla="*/ 1585623 h 1871397"/>
              <a:gd name="connsiteX14" fmla="*/ 2074819 w 2896332"/>
              <a:gd name="connsiteY14" fmla="*/ 1565782 h 1871397"/>
              <a:gd name="connsiteX15" fmla="*/ 1739085 w 2896332"/>
              <a:gd name="connsiteY15" fmla="*/ 1871397 h 1871397"/>
              <a:gd name="connsiteX16" fmla="*/ 1648664 w 2896332"/>
              <a:gd name="connsiteY16" fmla="*/ 1582137 h 1871397"/>
              <a:gd name="connsiteX17" fmla="*/ 1376671 w 2896332"/>
              <a:gd name="connsiteY17" fmla="*/ 1700306 h 1871397"/>
              <a:gd name="connsiteX18" fmla="*/ 1415819 w 2896332"/>
              <a:gd name="connsiteY18" fmla="*/ 1334933 h 1871397"/>
              <a:gd name="connsiteX19" fmla="*/ 665501 w 2896332"/>
              <a:gd name="connsiteY19" fmla="*/ 1276212 h 1871397"/>
              <a:gd name="connsiteX20" fmla="*/ 0 w 2896332"/>
              <a:gd name="connsiteY20" fmla="*/ 1126148 h 1871397"/>
              <a:gd name="connsiteX21" fmla="*/ 13050 w 2896332"/>
              <a:gd name="connsiteY21" fmla="*/ 284488 h 1871397"/>
              <a:gd name="connsiteX22" fmla="*/ 1898646 w 2896332"/>
              <a:gd name="connsiteY22"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41303 w 2896332"/>
              <a:gd name="connsiteY8" fmla="*/ 293585 h 1871397"/>
              <a:gd name="connsiteX9" fmla="*/ 1973469 w 2896332"/>
              <a:gd name="connsiteY9" fmla="*/ 784519 h 1871397"/>
              <a:gd name="connsiteX10" fmla="*/ 1866010 w 2896332"/>
              <a:gd name="connsiteY10" fmla="*/ 878218 h 1871397"/>
              <a:gd name="connsiteX11" fmla="*/ 2733769 w 2896332"/>
              <a:gd name="connsiteY11" fmla="*/ 1387129 h 1871397"/>
              <a:gd name="connsiteX12" fmla="*/ 2694623 w 2896332"/>
              <a:gd name="connsiteY12" fmla="*/ 1639703 h 1871397"/>
              <a:gd name="connsiteX13" fmla="*/ 2385869 w 2896332"/>
              <a:gd name="connsiteY13" fmla="*/ 1585623 h 1871397"/>
              <a:gd name="connsiteX14" fmla="*/ 2074819 w 2896332"/>
              <a:gd name="connsiteY14" fmla="*/ 1565782 h 1871397"/>
              <a:gd name="connsiteX15" fmla="*/ 1739085 w 2896332"/>
              <a:gd name="connsiteY15" fmla="*/ 1871397 h 1871397"/>
              <a:gd name="connsiteX16" fmla="*/ 1648664 w 2896332"/>
              <a:gd name="connsiteY16" fmla="*/ 1582137 h 1871397"/>
              <a:gd name="connsiteX17" fmla="*/ 1376671 w 2896332"/>
              <a:gd name="connsiteY17" fmla="*/ 1700306 h 1871397"/>
              <a:gd name="connsiteX18" fmla="*/ 1415819 w 2896332"/>
              <a:gd name="connsiteY18" fmla="*/ 1334933 h 1871397"/>
              <a:gd name="connsiteX19" fmla="*/ 665501 w 2896332"/>
              <a:gd name="connsiteY19" fmla="*/ 1276212 h 1871397"/>
              <a:gd name="connsiteX20" fmla="*/ 0 w 2896332"/>
              <a:gd name="connsiteY20" fmla="*/ 1126148 h 1871397"/>
              <a:gd name="connsiteX21" fmla="*/ 13050 w 2896332"/>
              <a:gd name="connsiteY21" fmla="*/ 284488 h 1871397"/>
              <a:gd name="connsiteX22" fmla="*/ 1898646 w 2896332"/>
              <a:gd name="connsiteY22"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41303 w 2896332"/>
              <a:gd name="connsiteY8" fmla="*/ 293585 h 1871397"/>
              <a:gd name="connsiteX9" fmla="*/ 1974640 w 2896332"/>
              <a:gd name="connsiteY9" fmla="*/ 533402 h 1871397"/>
              <a:gd name="connsiteX10" fmla="*/ 1973469 w 2896332"/>
              <a:gd name="connsiteY10" fmla="*/ 784519 h 1871397"/>
              <a:gd name="connsiteX11" fmla="*/ 1866010 w 2896332"/>
              <a:gd name="connsiteY11" fmla="*/ 878218 h 1871397"/>
              <a:gd name="connsiteX12" fmla="*/ 2733769 w 2896332"/>
              <a:gd name="connsiteY12" fmla="*/ 1387129 h 1871397"/>
              <a:gd name="connsiteX13" fmla="*/ 2694623 w 2896332"/>
              <a:gd name="connsiteY13" fmla="*/ 1639703 h 1871397"/>
              <a:gd name="connsiteX14" fmla="*/ 2385869 w 2896332"/>
              <a:gd name="connsiteY14" fmla="*/ 1585623 h 1871397"/>
              <a:gd name="connsiteX15" fmla="*/ 2074819 w 2896332"/>
              <a:gd name="connsiteY15" fmla="*/ 1565782 h 1871397"/>
              <a:gd name="connsiteX16" fmla="*/ 1739085 w 2896332"/>
              <a:gd name="connsiteY16" fmla="*/ 1871397 h 1871397"/>
              <a:gd name="connsiteX17" fmla="*/ 1648664 w 2896332"/>
              <a:gd name="connsiteY17" fmla="*/ 1582137 h 1871397"/>
              <a:gd name="connsiteX18" fmla="*/ 1376671 w 2896332"/>
              <a:gd name="connsiteY18" fmla="*/ 1700306 h 1871397"/>
              <a:gd name="connsiteX19" fmla="*/ 1415819 w 2896332"/>
              <a:gd name="connsiteY19" fmla="*/ 1334933 h 1871397"/>
              <a:gd name="connsiteX20" fmla="*/ 665501 w 2896332"/>
              <a:gd name="connsiteY20" fmla="*/ 1276212 h 1871397"/>
              <a:gd name="connsiteX21" fmla="*/ 0 w 2896332"/>
              <a:gd name="connsiteY21" fmla="*/ 1126148 h 1871397"/>
              <a:gd name="connsiteX22" fmla="*/ 13050 w 2896332"/>
              <a:gd name="connsiteY22" fmla="*/ 284488 h 1871397"/>
              <a:gd name="connsiteX23" fmla="*/ 1898646 w 2896332"/>
              <a:gd name="connsiteY23"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41303 w 2896332"/>
              <a:gd name="connsiteY8" fmla="*/ 293585 h 1871397"/>
              <a:gd name="connsiteX9" fmla="*/ 1974640 w 2896332"/>
              <a:gd name="connsiteY9" fmla="*/ 533402 h 1871397"/>
              <a:gd name="connsiteX10" fmla="*/ 1973469 w 2896332"/>
              <a:gd name="connsiteY10" fmla="*/ 784519 h 1871397"/>
              <a:gd name="connsiteX11" fmla="*/ 1866010 w 2896332"/>
              <a:gd name="connsiteY11" fmla="*/ 878218 h 1871397"/>
              <a:gd name="connsiteX12" fmla="*/ 2733769 w 2896332"/>
              <a:gd name="connsiteY12" fmla="*/ 1387129 h 1871397"/>
              <a:gd name="connsiteX13" fmla="*/ 2694623 w 2896332"/>
              <a:gd name="connsiteY13" fmla="*/ 1639703 h 1871397"/>
              <a:gd name="connsiteX14" fmla="*/ 2385869 w 2896332"/>
              <a:gd name="connsiteY14" fmla="*/ 1585623 h 1871397"/>
              <a:gd name="connsiteX15" fmla="*/ 2074819 w 2896332"/>
              <a:gd name="connsiteY15" fmla="*/ 1565782 h 1871397"/>
              <a:gd name="connsiteX16" fmla="*/ 1739085 w 2896332"/>
              <a:gd name="connsiteY16" fmla="*/ 1871397 h 1871397"/>
              <a:gd name="connsiteX17" fmla="*/ 1648664 w 2896332"/>
              <a:gd name="connsiteY17" fmla="*/ 1582137 h 1871397"/>
              <a:gd name="connsiteX18" fmla="*/ 1376671 w 2896332"/>
              <a:gd name="connsiteY18" fmla="*/ 1700306 h 1871397"/>
              <a:gd name="connsiteX19" fmla="*/ 1415819 w 2896332"/>
              <a:gd name="connsiteY19" fmla="*/ 1334933 h 1871397"/>
              <a:gd name="connsiteX20" fmla="*/ 665501 w 2896332"/>
              <a:gd name="connsiteY20" fmla="*/ 1276212 h 1871397"/>
              <a:gd name="connsiteX21" fmla="*/ 0 w 2896332"/>
              <a:gd name="connsiteY21" fmla="*/ 1126148 h 1871397"/>
              <a:gd name="connsiteX22" fmla="*/ 13050 w 2896332"/>
              <a:gd name="connsiteY22" fmla="*/ 284488 h 1871397"/>
              <a:gd name="connsiteX23" fmla="*/ 1898646 w 2896332"/>
              <a:gd name="connsiteY23" fmla="*/ 46 h 1871397"/>
              <a:gd name="connsiteX0" fmla="*/ 2243048 w 2896332"/>
              <a:gd name="connsiteY0" fmla="*/ 269861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243048 w 2896332"/>
              <a:gd name="connsiteY6" fmla="*/ 269861 h 1871397"/>
              <a:gd name="connsiteX7" fmla="*/ 1898646 w 2896332"/>
              <a:gd name="connsiteY7" fmla="*/ 46 h 1871397"/>
              <a:gd name="connsiteX8" fmla="*/ 1941303 w 2896332"/>
              <a:gd name="connsiteY8" fmla="*/ 293585 h 1871397"/>
              <a:gd name="connsiteX9" fmla="*/ 1974640 w 2896332"/>
              <a:gd name="connsiteY9" fmla="*/ 533402 h 1871397"/>
              <a:gd name="connsiteX10" fmla="*/ 1973469 w 2896332"/>
              <a:gd name="connsiteY10" fmla="*/ 784519 h 1871397"/>
              <a:gd name="connsiteX11" fmla="*/ 1866010 w 2896332"/>
              <a:gd name="connsiteY11" fmla="*/ 878218 h 1871397"/>
              <a:gd name="connsiteX12" fmla="*/ 2733769 w 2896332"/>
              <a:gd name="connsiteY12" fmla="*/ 1387129 h 1871397"/>
              <a:gd name="connsiteX13" fmla="*/ 2694623 w 2896332"/>
              <a:gd name="connsiteY13" fmla="*/ 1639703 h 1871397"/>
              <a:gd name="connsiteX14" fmla="*/ 2385869 w 2896332"/>
              <a:gd name="connsiteY14" fmla="*/ 1585623 h 1871397"/>
              <a:gd name="connsiteX15" fmla="*/ 2074819 w 2896332"/>
              <a:gd name="connsiteY15" fmla="*/ 1565782 h 1871397"/>
              <a:gd name="connsiteX16" fmla="*/ 1739085 w 2896332"/>
              <a:gd name="connsiteY16" fmla="*/ 1871397 h 1871397"/>
              <a:gd name="connsiteX17" fmla="*/ 1648664 w 2896332"/>
              <a:gd name="connsiteY17" fmla="*/ 1582137 h 1871397"/>
              <a:gd name="connsiteX18" fmla="*/ 1376671 w 2896332"/>
              <a:gd name="connsiteY18" fmla="*/ 1700306 h 1871397"/>
              <a:gd name="connsiteX19" fmla="*/ 1415819 w 2896332"/>
              <a:gd name="connsiteY19" fmla="*/ 1334933 h 1871397"/>
              <a:gd name="connsiteX20" fmla="*/ 665501 w 2896332"/>
              <a:gd name="connsiteY20" fmla="*/ 1276212 h 1871397"/>
              <a:gd name="connsiteX21" fmla="*/ 0 w 2896332"/>
              <a:gd name="connsiteY21" fmla="*/ 1126148 h 1871397"/>
              <a:gd name="connsiteX22" fmla="*/ 13050 w 2896332"/>
              <a:gd name="connsiteY22" fmla="*/ 284488 h 1871397"/>
              <a:gd name="connsiteX23" fmla="*/ 1898646 w 2896332"/>
              <a:gd name="connsiteY23" fmla="*/ 46 h 1871397"/>
              <a:gd name="connsiteX0" fmla="*/ 2243048 w 2896332"/>
              <a:gd name="connsiteY0" fmla="*/ 269861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243048 w 2896332"/>
              <a:gd name="connsiteY6" fmla="*/ 269861 h 1871397"/>
              <a:gd name="connsiteX7" fmla="*/ 1898646 w 2896332"/>
              <a:gd name="connsiteY7" fmla="*/ 46 h 1871397"/>
              <a:gd name="connsiteX8" fmla="*/ 1941303 w 2896332"/>
              <a:gd name="connsiteY8" fmla="*/ 293585 h 1871397"/>
              <a:gd name="connsiteX9" fmla="*/ 1974640 w 2896332"/>
              <a:gd name="connsiteY9" fmla="*/ 533402 h 1871397"/>
              <a:gd name="connsiteX10" fmla="*/ 1973469 w 2896332"/>
              <a:gd name="connsiteY10" fmla="*/ 784519 h 1871397"/>
              <a:gd name="connsiteX11" fmla="*/ 1866010 w 2896332"/>
              <a:gd name="connsiteY11" fmla="*/ 878218 h 1871397"/>
              <a:gd name="connsiteX12" fmla="*/ 2733769 w 2896332"/>
              <a:gd name="connsiteY12" fmla="*/ 1387129 h 1871397"/>
              <a:gd name="connsiteX13" fmla="*/ 2694623 w 2896332"/>
              <a:gd name="connsiteY13" fmla="*/ 1639703 h 1871397"/>
              <a:gd name="connsiteX14" fmla="*/ 2385869 w 2896332"/>
              <a:gd name="connsiteY14" fmla="*/ 1585623 h 1871397"/>
              <a:gd name="connsiteX15" fmla="*/ 2074819 w 2896332"/>
              <a:gd name="connsiteY15" fmla="*/ 1565782 h 1871397"/>
              <a:gd name="connsiteX16" fmla="*/ 1739085 w 2896332"/>
              <a:gd name="connsiteY16" fmla="*/ 1871397 h 1871397"/>
              <a:gd name="connsiteX17" fmla="*/ 1648664 w 2896332"/>
              <a:gd name="connsiteY17" fmla="*/ 1582137 h 1871397"/>
              <a:gd name="connsiteX18" fmla="*/ 1376671 w 2896332"/>
              <a:gd name="connsiteY18" fmla="*/ 1700306 h 1871397"/>
              <a:gd name="connsiteX19" fmla="*/ 1415819 w 2896332"/>
              <a:gd name="connsiteY19" fmla="*/ 1334933 h 1871397"/>
              <a:gd name="connsiteX20" fmla="*/ 665501 w 2896332"/>
              <a:gd name="connsiteY20" fmla="*/ 1276212 h 1871397"/>
              <a:gd name="connsiteX21" fmla="*/ 0 w 2896332"/>
              <a:gd name="connsiteY21" fmla="*/ 1126148 h 1871397"/>
              <a:gd name="connsiteX22" fmla="*/ 13050 w 2896332"/>
              <a:gd name="connsiteY22" fmla="*/ 284488 h 1871397"/>
              <a:gd name="connsiteX23" fmla="*/ 1898646 w 2896332"/>
              <a:gd name="connsiteY23" fmla="*/ 46 h 1871397"/>
              <a:gd name="connsiteX0" fmla="*/ 2243048 w 2896332"/>
              <a:gd name="connsiteY0" fmla="*/ 269861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87909 w 2896332"/>
              <a:gd name="connsiteY5" fmla="*/ 1152990 h 1871397"/>
              <a:gd name="connsiteX6" fmla="*/ 2243048 w 2896332"/>
              <a:gd name="connsiteY6" fmla="*/ 269861 h 1871397"/>
              <a:gd name="connsiteX7" fmla="*/ 1898646 w 2896332"/>
              <a:gd name="connsiteY7" fmla="*/ 46 h 1871397"/>
              <a:gd name="connsiteX8" fmla="*/ 1941303 w 2896332"/>
              <a:gd name="connsiteY8" fmla="*/ 293585 h 1871397"/>
              <a:gd name="connsiteX9" fmla="*/ 1974640 w 2896332"/>
              <a:gd name="connsiteY9" fmla="*/ 533402 h 1871397"/>
              <a:gd name="connsiteX10" fmla="*/ 1973469 w 2896332"/>
              <a:gd name="connsiteY10" fmla="*/ 784519 h 1871397"/>
              <a:gd name="connsiteX11" fmla="*/ 1866010 w 2896332"/>
              <a:gd name="connsiteY11" fmla="*/ 878218 h 1871397"/>
              <a:gd name="connsiteX12" fmla="*/ 2733769 w 2896332"/>
              <a:gd name="connsiteY12" fmla="*/ 1387129 h 1871397"/>
              <a:gd name="connsiteX13" fmla="*/ 2694623 w 2896332"/>
              <a:gd name="connsiteY13" fmla="*/ 1639703 h 1871397"/>
              <a:gd name="connsiteX14" fmla="*/ 2385869 w 2896332"/>
              <a:gd name="connsiteY14" fmla="*/ 1585623 h 1871397"/>
              <a:gd name="connsiteX15" fmla="*/ 2074819 w 2896332"/>
              <a:gd name="connsiteY15" fmla="*/ 1565782 h 1871397"/>
              <a:gd name="connsiteX16" fmla="*/ 1739085 w 2896332"/>
              <a:gd name="connsiteY16" fmla="*/ 1871397 h 1871397"/>
              <a:gd name="connsiteX17" fmla="*/ 1648664 w 2896332"/>
              <a:gd name="connsiteY17" fmla="*/ 1582137 h 1871397"/>
              <a:gd name="connsiteX18" fmla="*/ 1376671 w 2896332"/>
              <a:gd name="connsiteY18" fmla="*/ 1700306 h 1871397"/>
              <a:gd name="connsiteX19" fmla="*/ 1415819 w 2896332"/>
              <a:gd name="connsiteY19" fmla="*/ 1334933 h 1871397"/>
              <a:gd name="connsiteX20" fmla="*/ 665501 w 2896332"/>
              <a:gd name="connsiteY20" fmla="*/ 1276212 h 1871397"/>
              <a:gd name="connsiteX21" fmla="*/ 0 w 2896332"/>
              <a:gd name="connsiteY21" fmla="*/ 1126148 h 1871397"/>
              <a:gd name="connsiteX22" fmla="*/ 13050 w 2896332"/>
              <a:gd name="connsiteY22" fmla="*/ 284488 h 1871397"/>
              <a:gd name="connsiteX23" fmla="*/ 1898646 w 2896332"/>
              <a:gd name="connsiteY23" fmla="*/ 46 h 1871397"/>
              <a:gd name="connsiteX0" fmla="*/ 2243048 w 2896332"/>
              <a:gd name="connsiteY0" fmla="*/ 269861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639923 w 2896332"/>
              <a:gd name="connsiteY5" fmla="*/ 1156706 h 1871397"/>
              <a:gd name="connsiteX6" fmla="*/ 2243048 w 2896332"/>
              <a:gd name="connsiteY6" fmla="*/ 269861 h 1871397"/>
              <a:gd name="connsiteX7" fmla="*/ 1898646 w 2896332"/>
              <a:gd name="connsiteY7" fmla="*/ 46 h 1871397"/>
              <a:gd name="connsiteX8" fmla="*/ 1941303 w 2896332"/>
              <a:gd name="connsiteY8" fmla="*/ 293585 h 1871397"/>
              <a:gd name="connsiteX9" fmla="*/ 1974640 w 2896332"/>
              <a:gd name="connsiteY9" fmla="*/ 533402 h 1871397"/>
              <a:gd name="connsiteX10" fmla="*/ 1973469 w 2896332"/>
              <a:gd name="connsiteY10" fmla="*/ 784519 h 1871397"/>
              <a:gd name="connsiteX11" fmla="*/ 1866010 w 2896332"/>
              <a:gd name="connsiteY11" fmla="*/ 878218 h 1871397"/>
              <a:gd name="connsiteX12" fmla="*/ 2733769 w 2896332"/>
              <a:gd name="connsiteY12" fmla="*/ 1387129 h 1871397"/>
              <a:gd name="connsiteX13" fmla="*/ 2694623 w 2896332"/>
              <a:gd name="connsiteY13" fmla="*/ 1639703 h 1871397"/>
              <a:gd name="connsiteX14" fmla="*/ 2385869 w 2896332"/>
              <a:gd name="connsiteY14" fmla="*/ 1585623 h 1871397"/>
              <a:gd name="connsiteX15" fmla="*/ 2074819 w 2896332"/>
              <a:gd name="connsiteY15" fmla="*/ 1565782 h 1871397"/>
              <a:gd name="connsiteX16" fmla="*/ 1739085 w 2896332"/>
              <a:gd name="connsiteY16" fmla="*/ 1871397 h 1871397"/>
              <a:gd name="connsiteX17" fmla="*/ 1648664 w 2896332"/>
              <a:gd name="connsiteY17" fmla="*/ 1582137 h 1871397"/>
              <a:gd name="connsiteX18" fmla="*/ 1376671 w 2896332"/>
              <a:gd name="connsiteY18" fmla="*/ 1700306 h 1871397"/>
              <a:gd name="connsiteX19" fmla="*/ 1415819 w 2896332"/>
              <a:gd name="connsiteY19" fmla="*/ 1334933 h 1871397"/>
              <a:gd name="connsiteX20" fmla="*/ 665501 w 2896332"/>
              <a:gd name="connsiteY20" fmla="*/ 1276212 h 1871397"/>
              <a:gd name="connsiteX21" fmla="*/ 0 w 2896332"/>
              <a:gd name="connsiteY21" fmla="*/ 1126148 h 1871397"/>
              <a:gd name="connsiteX22" fmla="*/ 13050 w 2896332"/>
              <a:gd name="connsiteY22" fmla="*/ 284488 h 1871397"/>
              <a:gd name="connsiteX23" fmla="*/ 1898646 w 2896332"/>
              <a:gd name="connsiteY23" fmla="*/ 46 h 1871397"/>
              <a:gd name="connsiteX0" fmla="*/ 2243048 w 2896332"/>
              <a:gd name="connsiteY0" fmla="*/ 269861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639923 w 2896332"/>
              <a:gd name="connsiteY5" fmla="*/ 1156706 h 1871397"/>
              <a:gd name="connsiteX6" fmla="*/ 2243048 w 2896332"/>
              <a:gd name="connsiteY6" fmla="*/ 269861 h 1871397"/>
              <a:gd name="connsiteX7" fmla="*/ 1898646 w 2896332"/>
              <a:gd name="connsiteY7" fmla="*/ 46 h 1871397"/>
              <a:gd name="connsiteX8" fmla="*/ 1941303 w 2896332"/>
              <a:gd name="connsiteY8" fmla="*/ 293585 h 1871397"/>
              <a:gd name="connsiteX9" fmla="*/ 1974640 w 2896332"/>
              <a:gd name="connsiteY9" fmla="*/ 533402 h 1871397"/>
              <a:gd name="connsiteX10" fmla="*/ 1973469 w 2896332"/>
              <a:gd name="connsiteY10" fmla="*/ 784519 h 1871397"/>
              <a:gd name="connsiteX11" fmla="*/ 1866010 w 2896332"/>
              <a:gd name="connsiteY11" fmla="*/ 878218 h 1871397"/>
              <a:gd name="connsiteX12" fmla="*/ 2733769 w 2896332"/>
              <a:gd name="connsiteY12" fmla="*/ 1387129 h 1871397"/>
              <a:gd name="connsiteX13" fmla="*/ 2694623 w 2896332"/>
              <a:gd name="connsiteY13" fmla="*/ 1639703 h 1871397"/>
              <a:gd name="connsiteX14" fmla="*/ 2385869 w 2896332"/>
              <a:gd name="connsiteY14" fmla="*/ 1585623 h 1871397"/>
              <a:gd name="connsiteX15" fmla="*/ 2074819 w 2896332"/>
              <a:gd name="connsiteY15" fmla="*/ 1565782 h 1871397"/>
              <a:gd name="connsiteX16" fmla="*/ 1739085 w 2896332"/>
              <a:gd name="connsiteY16" fmla="*/ 1871397 h 1871397"/>
              <a:gd name="connsiteX17" fmla="*/ 1648664 w 2896332"/>
              <a:gd name="connsiteY17" fmla="*/ 1582137 h 1871397"/>
              <a:gd name="connsiteX18" fmla="*/ 1376671 w 2896332"/>
              <a:gd name="connsiteY18" fmla="*/ 1700306 h 1871397"/>
              <a:gd name="connsiteX19" fmla="*/ 1415819 w 2896332"/>
              <a:gd name="connsiteY19" fmla="*/ 1334933 h 1871397"/>
              <a:gd name="connsiteX20" fmla="*/ 665501 w 2896332"/>
              <a:gd name="connsiteY20" fmla="*/ 1276212 h 1871397"/>
              <a:gd name="connsiteX21" fmla="*/ 0 w 2896332"/>
              <a:gd name="connsiteY21" fmla="*/ 1126148 h 1871397"/>
              <a:gd name="connsiteX22" fmla="*/ 13050 w 2896332"/>
              <a:gd name="connsiteY22" fmla="*/ 284488 h 1871397"/>
              <a:gd name="connsiteX23" fmla="*/ 1898646 w 2896332"/>
              <a:gd name="connsiteY23" fmla="*/ 46 h 1871397"/>
              <a:gd name="connsiteX0" fmla="*/ 2243048 w 2896332"/>
              <a:gd name="connsiteY0" fmla="*/ 269861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639923 w 2896332"/>
              <a:gd name="connsiteY5" fmla="*/ 1156706 h 1871397"/>
              <a:gd name="connsiteX6" fmla="*/ 2243048 w 2896332"/>
              <a:gd name="connsiteY6" fmla="*/ 269861 h 1871397"/>
              <a:gd name="connsiteX7" fmla="*/ 1898646 w 2896332"/>
              <a:gd name="connsiteY7" fmla="*/ 46 h 1871397"/>
              <a:gd name="connsiteX8" fmla="*/ 1941303 w 2896332"/>
              <a:gd name="connsiteY8" fmla="*/ 293585 h 1871397"/>
              <a:gd name="connsiteX9" fmla="*/ 1974640 w 2896332"/>
              <a:gd name="connsiteY9" fmla="*/ 533402 h 1871397"/>
              <a:gd name="connsiteX10" fmla="*/ 1973469 w 2896332"/>
              <a:gd name="connsiteY10" fmla="*/ 784519 h 1871397"/>
              <a:gd name="connsiteX11" fmla="*/ 1866010 w 2896332"/>
              <a:gd name="connsiteY11" fmla="*/ 878218 h 1871397"/>
              <a:gd name="connsiteX12" fmla="*/ 2733769 w 2896332"/>
              <a:gd name="connsiteY12" fmla="*/ 1387129 h 1871397"/>
              <a:gd name="connsiteX13" fmla="*/ 2694623 w 2896332"/>
              <a:gd name="connsiteY13" fmla="*/ 1639703 h 1871397"/>
              <a:gd name="connsiteX14" fmla="*/ 2385869 w 2896332"/>
              <a:gd name="connsiteY14" fmla="*/ 1585623 h 1871397"/>
              <a:gd name="connsiteX15" fmla="*/ 2074819 w 2896332"/>
              <a:gd name="connsiteY15" fmla="*/ 1565782 h 1871397"/>
              <a:gd name="connsiteX16" fmla="*/ 1739085 w 2896332"/>
              <a:gd name="connsiteY16" fmla="*/ 1871397 h 1871397"/>
              <a:gd name="connsiteX17" fmla="*/ 1648664 w 2896332"/>
              <a:gd name="connsiteY17" fmla="*/ 1582137 h 1871397"/>
              <a:gd name="connsiteX18" fmla="*/ 1376671 w 2896332"/>
              <a:gd name="connsiteY18" fmla="*/ 1700306 h 1871397"/>
              <a:gd name="connsiteX19" fmla="*/ 1415819 w 2896332"/>
              <a:gd name="connsiteY19" fmla="*/ 1334933 h 1871397"/>
              <a:gd name="connsiteX20" fmla="*/ 665501 w 2896332"/>
              <a:gd name="connsiteY20" fmla="*/ 1276212 h 1871397"/>
              <a:gd name="connsiteX21" fmla="*/ 0 w 2896332"/>
              <a:gd name="connsiteY21" fmla="*/ 1126148 h 1871397"/>
              <a:gd name="connsiteX22" fmla="*/ 13050 w 2896332"/>
              <a:gd name="connsiteY22" fmla="*/ 284488 h 1871397"/>
              <a:gd name="connsiteX23" fmla="*/ 1898646 w 2896332"/>
              <a:gd name="connsiteY23" fmla="*/ 46 h 1871397"/>
              <a:gd name="connsiteX0" fmla="*/ 2228186 w 2896332"/>
              <a:gd name="connsiteY0" fmla="*/ 269861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639923 w 2896332"/>
              <a:gd name="connsiteY5" fmla="*/ 1156706 h 1871397"/>
              <a:gd name="connsiteX6" fmla="*/ 2228186 w 2896332"/>
              <a:gd name="connsiteY6" fmla="*/ 269861 h 1871397"/>
              <a:gd name="connsiteX7" fmla="*/ 1898646 w 2896332"/>
              <a:gd name="connsiteY7" fmla="*/ 46 h 1871397"/>
              <a:gd name="connsiteX8" fmla="*/ 1941303 w 2896332"/>
              <a:gd name="connsiteY8" fmla="*/ 293585 h 1871397"/>
              <a:gd name="connsiteX9" fmla="*/ 1974640 w 2896332"/>
              <a:gd name="connsiteY9" fmla="*/ 533402 h 1871397"/>
              <a:gd name="connsiteX10" fmla="*/ 1973469 w 2896332"/>
              <a:gd name="connsiteY10" fmla="*/ 784519 h 1871397"/>
              <a:gd name="connsiteX11" fmla="*/ 1866010 w 2896332"/>
              <a:gd name="connsiteY11" fmla="*/ 878218 h 1871397"/>
              <a:gd name="connsiteX12" fmla="*/ 2733769 w 2896332"/>
              <a:gd name="connsiteY12" fmla="*/ 1387129 h 1871397"/>
              <a:gd name="connsiteX13" fmla="*/ 2694623 w 2896332"/>
              <a:gd name="connsiteY13" fmla="*/ 1639703 h 1871397"/>
              <a:gd name="connsiteX14" fmla="*/ 2385869 w 2896332"/>
              <a:gd name="connsiteY14" fmla="*/ 1585623 h 1871397"/>
              <a:gd name="connsiteX15" fmla="*/ 2074819 w 2896332"/>
              <a:gd name="connsiteY15" fmla="*/ 1565782 h 1871397"/>
              <a:gd name="connsiteX16" fmla="*/ 1739085 w 2896332"/>
              <a:gd name="connsiteY16" fmla="*/ 1871397 h 1871397"/>
              <a:gd name="connsiteX17" fmla="*/ 1648664 w 2896332"/>
              <a:gd name="connsiteY17" fmla="*/ 1582137 h 1871397"/>
              <a:gd name="connsiteX18" fmla="*/ 1376671 w 2896332"/>
              <a:gd name="connsiteY18" fmla="*/ 1700306 h 1871397"/>
              <a:gd name="connsiteX19" fmla="*/ 1415819 w 2896332"/>
              <a:gd name="connsiteY19" fmla="*/ 1334933 h 1871397"/>
              <a:gd name="connsiteX20" fmla="*/ 665501 w 2896332"/>
              <a:gd name="connsiteY20" fmla="*/ 1276212 h 1871397"/>
              <a:gd name="connsiteX21" fmla="*/ 0 w 2896332"/>
              <a:gd name="connsiteY21" fmla="*/ 1126148 h 1871397"/>
              <a:gd name="connsiteX22" fmla="*/ 13050 w 2896332"/>
              <a:gd name="connsiteY22" fmla="*/ 284488 h 1871397"/>
              <a:gd name="connsiteX23" fmla="*/ 1898646 w 2896332"/>
              <a:gd name="connsiteY23" fmla="*/ 46 h 1871397"/>
              <a:gd name="connsiteX0" fmla="*/ 2228186 w 2896332"/>
              <a:gd name="connsiteY0" fmla="*/ 269861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639923 w 2896332"/>
              <a:gd name="connsiteY5" fmla="*/ 1156706 h 1871397"/>
              <a:gd name="connsiteX6" fmla="*/ 2228186 w 2896332"/>
              <a:gd name="connsiteY6" fmla="*/ 269861 h 1871397"/>
              <a:gd name="connsiteX7" fmla="*/ 1898646 w 2896332"/>
              <a:gd name="connsiteY7" fmla="*/ 46 h 1871397"/>
              <a:gd name="connsiteX8" fmla="*/ 1941303 w 2896332"/>
              <a:gd name="connsiteY8" fmla="*/ 293585 h 1871397"/>
              <a:gd name="connsiteX9" fmla="*/ 1974640 w 2896332"/>
              <a:gd name="connsiteY9" fmla="*/ 533402 h 1871397"/>
              <a:gd name="connsiteX10" fmla="*/ 1973469 w 2896332"/>
              <a:gd name="connsiteY10" fmla="*/ 784519 h 1871397"/>
              <a:gd name="connsiteX11" fmla="*/ 1866010 w 2896332"/>
              <a:gd name="connsiteY11" fmla="*/ 878218 h 1871397"/>
              <a:gd name="connsiteX12" fmla="*/ 2733769 w 2896332"/>
              <a:gd name="connsiteY12" fmla="*/ 1387129 h 1871397"/>
              <a:gd name="connsiteX13" fmla="*/ 2694623 w 2896332"/>
              <a:gd name="connsiteY13" fmla="*/ 1639703 h 1871397"/>
              <a:gd name="connsiteX14" fmla="*/ 2385869 w 2896332"/>
              <a:gd name="connsiteY14" fmla="*/ 1585623 h 1871397"/>
              <a:gd name="connsiteX15" fmla="*/ 2074819 w 2896332"/>
              <a:gd name="connsiteY15" fmla="*/ 1565782 h 1871397"/>
              <a:gd name="connsiteX16" fmla="*/ 1739085 w 2896332"/>
              <a:gd name="connsiteY16" fmla="*/ 1871397 h 1871397"/>
              <a:gd name="connsiteX17" fmla="*/ 1648664 w 2896332"/>
              <a:gd name="connsiteY17" fmla="*/ 1582137 h 1871397"/>
              <a:gd name="connsiteX18" fmla="*/ 1376671 w 2896332"/>
              <a:gd name="connsiteY18" fmla="*/ 1700306 h 1871397"/>
              <a:gd name="connsiteX19" fmla="*/ 1415819 w 2896332"/>
              <a:gd name="connsiteY19" fmla="*/ 1334933 h 1871397"/>
              <a:gd name="connsiteX20" fmla="*/ 665501 w 2896332"/>
              <a:gd name="connsiteY20" fmla="*/ 1276212 h 1871397"/>
              <a:gd name="connsiteX21" fmla="*/ 0 w 2896332"/>
              <a:gd name="connsiteY21" fmla="*/ 1126148 h 1871397"/>
              <a:gd name="connsiteX22" fmla="*/ 13050 w 2896332"/>
              <a:gd name="connsiteY22" fmla="*/ 284488 h 1871397"/>
              <a:gd name="connsiteX23" fmla="*/ 1898646 w 2896332"/>
              <a:gd name="connsiteY23" fmla="*/ 46 h 1871397"/>
              <a:gd name="connsiteX0" fmla="*/ 2228186 w 2896332"/>
              <a:gd name="connsiteY0" fmla="*/ 269861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651069 w 2896332"/>
              <a:gd name="connsiteY5" fmla="*/ 1156706 h 1871397"/>
              <a:gd name="connsiteX6" fmla="*/ 2228186 w 2896332"/>
              <a:gd name="connsiteY6" fmla="*/ 269861 h 1871397"/>
              <a:gd name="connsiteX7" fmla="*/ 1898646 w 2896332"/>
              <a:gd name="connsiteY7" fmla="*/ 46 h 1871397"/>
              <a:gd name="connsiteX8" fmla="*/ 1941303 w 2896332"/>
              <a:gd name="connsiteY8" fmla="*/ 293585 h 1871397"/>
              <a:gd name="connsiteX9" fmla="*/ 1974640 w 2896332"/>
              <a:gd name="connsiteY9" fmla="*/ 533402 h 1871397"/>
              <a:gd name="connsiteX10" fmla="*/ 1973469 w 2896332"/>
              <a:gd name="connsiteY10" fmla="*/ 784519 h 1871397"/>
              <a:gd name="connsiteX11" fmla="*/ 1866010 w 2896332"/>
              <a:gd name="connsiteY11" fmla="*/ 878218 h 1871397"/>
              <a:gd name="connsiteX12" fmla="*/ 2733769 w 2896332"/>
              <a:gd name="connsiteY12" fmla="*/ 1387129 h 1871397"/>
              <a:gd name="connsiteX13" fmla="*/ 2694623 w 2896332"/>
              <a:gd name="connsiteY13" fmla="*/ 1639703 h 1871397"/>
              <a:gd name="connsiteX14" fmla="*/ 2385869 w 2896332"/>
              <a:gd name="connsiteY14" fmla="*/ 1585623 h 1871397"/>
              <a:gd name="connsiteX15" fmla="*/ 2074819 w 2896332"/>
              <a:gd name="connsiteY15" fmla="*/ 1565782 h 1871397"/>
              <a:gd name="connsiteX16" fmla="*/ 1739085 w 2896332"/>
              <a:gd name="connsiteY16" fmla="*/ 1871397 h 1871397"/>
              <a:gd name="connsiteX17" fmla="*/ 1648664 w 2896332"/>
              <a:gd name="connsiteY17" fmla="*/ 1582137 h 1871397"/>
              <a:gd name="connsiteX18" fmla="*/ 1376671 w 2896332"/>
              <a:gd name="connsiteY18" fmla="*/ 1700306 h 1871397"/>
              <a:gd name="connsiteX19" fmla="*/ 1415819 w 2896332"/>
              <a:gd name="connsiteY19" fmla="*/ 1334933 h 1871397"/>
              <a:gd name="connsiteX20" fmla="*/ 665501 w 2896332"/>
              <a:gd name="connsiteY20" fmla="*/ 1276212 h 1871397"/>
              <a:gd name="connsiteX21" fmla="*/ 0 w 2896332"/>
              <a:gd name="connsiteY21" fmla="*/ 1126148 h 1871397"/>
              <a:gd name="connsiteX22" fmla="*/ 13050 w 2896332"/>
              <a:gd name="connsiteY22" fmla="*/ 284488 h 1871397"/>
              <a:gd name="connsiteX23" fmla="*/ 1898646 w 2896332"/>
              <a:gd name="connsiteY23" fmla="*/ 46 h 1871397"/>
              <a:gd name="connsiteX0" fmla="*/ 2228186 w 2896332"/>
              <a:gd name="connsiteY0" fmla="*/ 269861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651069 w 2896332"/>
              <a:gd name="connsiteY5" fmla="*/ 1156706 h 1871397"/>
              <a:gd name="connsiteX6" fmla="*/ 2228186 w 2896332"/>
              <a:gd name="connsiteY6" fmla="*/ 269861 h 1871397"/>
              <a:gd name="connsiteX7" fmla="*/ 1898646 w 2896332"/>
              <a:gd name="connsiteY7" fmla="*/ 46 h 1871397"/>
              <a:gd name="connsiteX8" fmla="*/ 1941303 w 2896332"/>
              <a:gd name="connsiteY8" fmla="*/ 293585 h 1871397"/>
              <a:gd name="connsiteX9" fmla="*/ 1974640 w 2896332"/>
              <a:gd name="connsiteY9" fmla="*/ 533402 h 1871397"/>
              <a:gd name="connsiteX10" fmla="*/ 1973469 w 2896332"/>
              <a:gd name="connsiteY10" fmla="*/ 784519 h 1871397"/>
              <a:gd name="connsiteX11" fmla="*/ 1866010 w 2896332"/>
              <a:gd name="connsiteY11" fmla="*/ 878218 h 1871397"/>
              <a:gd name="connsiteX12" fmla="*/ 2733769 w 2896332"/>
              <a:gd name="connsiteY12" fmla="*/ 1387129 h 1871397"/>
              <a:gd name="connsiteX13" fmla="*/ 2694623 w 2896332"/>
              <a:gd name="connsiteY13" fmla="*/ 1639703 h 1871397"/>
              <a:gd name="connsiteX14" fmla="*/ 2385869 w 2896332"/>
              <a:gd name="connsiteY14" fmla="*/ 1585623 h 1871397"/>
              <a:gd name="connsiteX15" fmla="*/ 2074819 w 2896332"/>
              <a:gd name="connsiteY15" fmla="*/ 1565782 h 1871397"/>
              <a:gd name="connsiteX16" fmla="*/ 1739085 w 2896332"/>
              <a:gd name="connsiteY16" fmla="*/ 1871397 h 1871397"/>
              <a:gd name="connsiteX17" fmla="*/ 1648664 w 2896332"/>
              <a:gd name="connsiteY17" fmla="*/ 1582137 h 1871397"/>
              <a:gd name="connsiteX18" fmla="*/ 1376671 w 2896332"/>
              <a:gd name="connsiteY18" fmla="*/ 1700306 h 1871397"/>
              <a:gd name="connsiteX19" fmla="*/ 1415819 w 2896332"/>
              <a:gd name="connsiteY19" fmla="*/ 1334933 h 1871397"/>
              <a:gd name="connsiteX20" fmla="*/ 665501 w 2896332"/>
              <a:gd name="connsiteY20" fmla="*/ 1276212 h 1871397"/>
              <a:gd name="connsiteX21" fmla="*/ 0 w 2896332"/>
              <a:gd name="connsiteY21" fmla="*/ 1126148 h 1871397"/>
              <a:gd name="connsiteX22" fmla="*/ 13050 w 2896332"/>
              <a:gd name="connsiteY22" fmla="*/ 284488 h 1871397"/>
              <a:gd name="connsiteX23" fmla="*/ 1898646 w 2896332"/>
              <a:gd name="connsiteY23" fmla="*/ 46 h 1871397"/>
              <a:gd name="connsiteX0" fmla="*/ 2209609 w 2896332"/>
              <a:gd name="connsiteY0" fmla="*/ 251285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651069 w 2896332"/>
              <a:gd name="connsiteY5" fmla="*/ 1156706 h 1871397"/>
              <a:gd name="connsiteX6" fmla="*/ 2209609 w 2896332"/>
              <a:gd name="connsiteY6" fmla="*/ 251285 h 1871397"/>
              <a:gd name="connsiteX7" fmla="*/ 1898646 w 2896332"/>
              <a:gd name="connsiteY7" fmla="*/ 46 h 1871397"/>
              <a:gd name="connsiteX8" fmla="*/ 1941303 w 2896332"/>
              <a:gd name="connsiteY8" fmla="*/ 293585 h 1871397"/>
              <a:gd name="connsiteX9" fmla="*/ 1974640 w 2896332"/>
              <a:gd name="connsiteY9" fmla="*/ 533402 h 1871397"/>
              <a:gd name="connsiteX10" fmla="*/ 1973469 w 2896332"/>
              <a:gd name="connsiteY10" fmla="*/ 784519 h 1871397"/>
              <a:gd name="connsiteX11" fmla="*/ 1866010 w 2896332"/>
              <a:gd name="connsiteY11" fmla="*/ 878218 h 1871397"/>
              <a:gd name="connsiteX12" fmla="*/ 2733769 w 2896332"/>
              <a:gd name="connsiteY12" fmla="*/ 1387129 h 1871397"/>
              <a:gd name="connsiteX13" fmla="*/ 2694623 w 2896332"/>
              <a:gd name="connsiteY13" fmla="*/ 1639703 h 1871397"/>
              <a:gd name="connsiteX14" fmla="*/ 2385869 w 2896332"/>
              <a:gd name="connsiteY14" fmla="*/ 1585623 h 1871397"/>
              <a:gd name="connsiteX15" fmla="*/ 2074819 w 2896332"/>
              <a:gd name="connsiteY15" fmla="*/ 1565782 h 1871397"/>
              <a:gd name="connsiteX16" fmla="*/ 1739085 w 2896332"/>
              <a:gd name="connsiteY16" fmla="*/ 1871397 h 1871397"/>
              <a:gd name="connsiteX17" fmla="*/ 1648664 w 2896332"/>
              <a:gd name="connsiteY17" fmla="*/ 1582137 h 1871397"/>
              <a:gd name="connsiteX18" fmla="*/ 1376671 w 2896332"/>
              <a:gd name="connsiteY18" fmla="*/ 1700306 h 1871397"/>
              <a:gd name="connsiteX19" fmla="*/ 1415819 w 2896332"/>
              <a:gd name="connsiteY19" fmla="*/ 1334933 h 1871397"/>
              <a:gd name="connsiteX20" fmla="*/ 665501 w 2896332"/>
              <a:gd name="connsiteY20" fmla="*/ 1276212 h 1871397"/>
              <a:gd name="connsiteX21" fmla="*/ 0 w 2896332"/>
              <a:gd name="connsiteY21" fmla="*/ 1126148 h 1871397"/>
              <a:gd name="connsiteX22" fmla="*/ 13050 w 2896332"/>
              <a:gd name="connsiteY22" fmla="*/ 284488 h 1871397"/>
              <a:gd name="connsiteX23" fmla="*/ 1898646 w 2896332"/>
              <a:gd name="connsiteY23" fmla="*/ 46 h 1871397"/>
              <a:gd name="connsiteX0" fmla="*/ 2209609 w 2894163"/>
              <a:gd name="connsiteY0" fmla="*/ 251285 h 1871397"/>
              <a:gd name="connsiteX1" fmla="*/ 2655476 w 2894163"/>
              <a:gd name="connsiteY1" fmla="*/ 584615 h 1871397"/>
              <a:gd name="connsiteX2" fmla="*/ 2828170 w 2894163"/>
              <a:gd name="connsiteY2" fmla="*/ 1010501 h 1871397"/>
              <a:gd name="connsiteX3" fmla="*/ 2883834 w 2894163"/>
              <a:gd name="connsiteY3" fmla="*/ 1308835 h 1871397"/>
              <a:gd name="connsiteX4" fmla="*/ 2792313 w 2894163"/>
              <a:gd name="connsiteY4" fmla="*/ 1690675 h 1871397"/>
              <a:gd name="connsiteX5" fmla="*/ 2651069 w 2894163"/>
              <a:gd name="connsiteY5" fmla="*/ 1156706 h 1871397"/>
              <a:gd name="connsiteX6" fmla="*/ 2209609 w 2894163"/>
              <a:gd name="connsiteY6" fmla="*/ 251285 h 1871397"/>
              <a:gd name="connsiteX7" fmla="*/ 1898646 w 2894163"/>
              <a:gd name="connsiteY7" fmla="*/ 46 h 1871397"/>
              <a:gd name="connsiteX8" fmla="*/ 1941303 w 2894163"/>
              <a:gd name="connsiteY8" fmla="*/ 293585 h 1871397"/>
              <a:gd name="connsiteX9" fmla="*/ 1974640 w 2894163"/>
              <a:gd name="connsiteY9" fmla="*/ 533402 h 1871397"/>
              <a:gd name="connsiteX10" fmla="*/ 1973469 w 2894163"/>
              <a:gd name="connsiteY10" fmla="*/ 784519 h 1871397"/>
              <a:gd name="connsiteX11" fmla="*/ 1866010 w 2894163"/>
              <a:gd name="connsiteY11" fmla="*/ 878218 h 1871397"/>
              <a:gd name="connsiteX12" fmla="*/ 2733769 w 2894163"/>
              <a:gd name="connsiteY12" fmla="*/ 1387129 h 1871397"/>
              <a:gd name="connsiteX13" fmla="*/ 2694623 w 2894163"/>
              <a:gd name="connsiteY13" fmla="*/ 1639703 h 1871397"/>
              <a:gd name="connsiteX14" fmla="*/ 2385869 w 2894163"/>
              <a:gd name="connsiteY14" fmla="*/ 1585623 h 1871397"/>
              <a:gd name="connsiteX15" fmla="*/ 2074819 w 2894163"/>
              <a:gd name="connsiteY15" fmla="*/ 1565782 h 1871397"/>
              <a:gd name="connsiteX16" fmla="*/ 1739085 w 2894163"/>
              <a:gd name="connsiteY16" fmla="*/ 1871397 h 1871397"/>
              <a:gd name="connsiteX17" fmla="*/ 1648664 w 2894163"/>
              <a:gd name="connsiteY17" fmla="*/ 1582137 h 1871397"/>
              <a:gd name="connsiteX18" fmla="*/ 1376671 w 2894163"/>
              <a:gd name="connsiteY18" fmla="*/ 1700306 h 1871397"/>
              <a:gd name="connsiteX19" fmla="*/ 1415819 w 2894163"/>
              <a:gd name="connsiteY19" fmla="*/ 1334933 h 1871397"/>
              <a:gd name="connsiteX20" fmla="*/ 665501 w 2894163"/>
              <a:gd name="connsiteY20" fmla="*/ 1276212 h 1871397"/>
              <a:gd name="connsiteX21" fmla="*/ 0 w 2894163"/>
              <a:gd name="connsiteY21" fmla="*/ 1126148 h 1871397"/>
              <a:gd name="connsiteX22" fmla="*/ 13050 w 2894163"/>
              <a:gd name="connsiteY22" fmla="*/ 284488 h 1871397"/>
              <a:gd name="connsiteX23" fmla="*/ 1898646 w 2894163"/>
              <a:gd name="connsiteY23" fmla="*/ 46 h 1871397"/>
              <a:gd name="connsiteX0" fmla="*/ 2209609 w 2914477"/>
              <a:gd name="connsiteY0" fmla="*/ 251285 h 1871397"/>
              <a:gd name="connsiteX1" fmla="*/ 2655476 w 2914477"/>
              <a:gd name="connsiteY1" fmla="*/ 584615 h 1871397"/>
              <a:gd name="connsiteX2" fmla="*/ 2828170 w 2914477"/>
              <a:gd name="connsiteY2" fmla="*/ 1010501 h 1871397"/>
              <a:gd name="connsiteX3" fmla="*/ 2883834 w 2914477"/>
              <a:gd name="connsiteY3" fmla="*/ 1308835 h 1871397"/>
              <a:gd name="connsiteX4" fmla="*/ 2840612 w 2914477"/>
              <a:gd name="connsiteY4" fmla="*/ 1564355 h 1871397"/>
              <a:gd name="connsiteX5" fmla="*/ 2651069 w 2914477"/>
              <a:gd name="connsiteY5" fmla="*/ 1156706 h 1871397"/>
              <a:gd name="connsiteX6" fmla="*/ 2209609 w 2914477"/>
              <a:gd name="connsiteY6" fmla="*/ 251285 h 1871397"/>
              <a:gd name="connsiteX7" fmla="*/ 1898646 w 2914477"/>
              <a:gd name="connsiteY7" fmla="*/ 46 h 1871397"/>
              <a:gd name="connsiteX8" fmla="*/ 1941303 w 2914477"/>
              <a:gd name="connsiteY8" fmla="*/ 293585 h 1871397"/>
              <a:gd name="connsiteX9" fmla="*/ 1974640 w 2914477"/>
              <a:gd name="connsiteY9" fmla="*/ 533402 h 1871397"/>
              <a:gd name="connsiteX10" fmla="*/ 1973469 w 2914477"/>
              <a:gd name="connsiteY10" fmla="*/ 784519 h 1871397"/>
              <a:gd name="connsiteX11" fmla="*/ 1866010 w 2914477"/>
              <a:gd name="connsiteY11" fmla="*/ 878218 h 1871397"/>
              <a:gd name="connsiteX12" fmla="*/ 2733769 w 2914477"/>
              <a:gd name="connsiteY12" fmla="*/ 1387129 h 1871397"/>
              <a:gd name="connsiteX13" fmla="*/ 2694623 w 2914477"/>
              <a:gd name="connsiteY13" fmla="*/ 1639703 h 1871397"/>
              <a:gd name="connsiteX14" fmla="*/ 2385869 w 2914477"/>
              <a:gd name="connsiteY14" fmla="*/ 1585623 h 1871397"/>
              <a:gd name="connsiteX15" fmla="*/ 2074819 w 2914477"/>
              <a:gd name="connsiteY15" fmla="*/ 1565782 h 1871397"/>
              <a:gd name="connsiteX16" fmla="*/ 1739085 w 2914477"/>
              <a:gd name="connsiteY16" fmla="*/ 1871397 h 1871397"/>
              <a:gd name="connsiteX17" fmla="*/ 1648664 w 2914477"/>
              <a:gd name="connsiteY17" fmla="*/ 1582137 h 1871397"/>
              <a:gd name="connsiteX18" fmla="*/ 1376671 w 2914477"/>
              <a:gd name="connsiteY18" fmla="*/ 1700306 h 1871397"/>
              <a:gd name="connsiteX19" fmla="*/ 1415819 w 2914477"/>
              <a:gd name="connsiteY19" fmla="*/ 1334933 h 1871397"/>
              <a:gd name="connsiteX20" fmla="*/ 665501 w 2914477"/>
              <a:gd name="connsiteY20" fmla="*/ 1276212 h 1871397"/>
              <a:gd name="connsiteX21" fmla="*/ 0 w 2914477"/>
              <a:gd name="connsiteY21" fmla="*/ 1126148 h 1871397"/>
              <a:gd name="connsiteX22" fmla="*/ 13050 w 2914477"/>
              <a:gd name="connsiteY22" fmla="*/ 284488 h 1871397"/>
              <a:gd name="connsiteX23" fmla="*/ 1898646 w 2914477"/>
              <a:gd name="connsiteY23" fmla="*/ 46 h 1871397"/>
              <a:gd name="connsiteX0" fmla="*/ 2209609 w 2914477"/>
              <a:gd name="connsiteY0" fmla="*/ 251285 h 1871397"/>
              <a:gd name="connsiteX1" fmla="*/ 2655476 w 2914477"/>
              <a:gd name="connsiteY1" fmla="*/ 584615 h 1871397"/>
              <a:gd name="connsiteX2" fmla="*/ 2828170 w 2914477"/>
              <a:gd name="connsiteY2" fmla="*/ 1010501 h 1871397"/>
              <a:gd name="connsiteX3" fmla="*/ 2883834 w 2914477"/>
              <a:gd name="connsiteY3" fmla="*/ 1308835 h 1871397"/>
              <a:gd name="connsiteX4" fmla="*/ 2840612 w 2914477"/>
              <a:gd name="connsiteY4" fmla="*/ 1564355 h 1871397"/>
              <a:gd name="connsiteX5" fmla="*/ 2651069 w 2914477"/>
              <a:gd name="connsiteY5" fmla="*/ 1156706 h 1871397"/>
              <a:gd name="connsiteX6" fmla="*/ 2209609 w 2914477"/>
              <a:gd name="connsiteY6" fmla="*/ 251285 h 1871397"/>
              <a:gd name="connsiteX7" fmla="*/ 1898646 w 2914477"/>
              <a:gd name="connsiteY7" fmla="*/ 46 h 1871397"/>
              <a:gd name="connsiteX8" fmla="*/ 1941303 w 2914477"/>
              <a:gd name="connsiteY8" fmla="*/ 293585 h 1871397"/>
              <a:gd name="connsiteX9" fmla="*/ 1974640 w 2914477"/>
              <a:gd name="connsiteY9" fmla="*/ 533402 h 1871397"/>
              <a:gd name="connsiteX10" fmla="*/ 1973469 w 2914477"/>
              <a:gd name="connsiteY10" fmla="*/ 784519 h 1871397"/>
              <a:gd name="connsiteX11" fmla="*/ 1866010 w 2914477"/>
              <a:gd name="connsiteY11" fmla="*/ 878218 h 1871397"/>
              <a:gd name="connsiteX12" fmla="*/ 2733769 w 2914477"/>
              <a:gd name="connsiteY12" fmla="*/ 1387129 h 1871397"/>
              <a:gd name="connsiteX13" fmla="*/ 2694623 w 2914477"/>
              <a:gd name="connsiteY13" fmla="*/ 1639703 h 1871397"/>
              <a:gd name="connsiteX14" fmla="*/ 2385869 w 2914477"/>
              <a:gd name="connsiteY14" fmla="*/ 1585623 h 1871397"/>
              <a:gd name="connsiteX15" fmla="*/ 2074819 w 2914477"/>
              <a:gd name="connsiteY15" fmla="*/ 1565782 h 1871397"/>
              <a:gd name="connsiteX16" fmla="*/ 1739085 w 2914477"/>
              <a:gd name="connsiteY16" fmla="*/ 1871397 h 1871397"/>
              <a:gd name="connsiteX17" fmla="*/ 1648664 w 2914477"/>
              <a:gd name="connsiteY17" fmla="*/ 1582137 h 1871397"/>
              <a:gd name="connsiteX18" fmla="*/ 1376671 w 2914477"/>
              <a:gd name="connsiteY18" fmla="*/ 1700306 h 1871397"/>
              <a:gd name="connsiteX19" fmla="*/ 1415819 w 2914477"/>
              <a:gd name="connsiteY19" fmla="*/ 1334933 h 1871397"/>
              <a:gd name="connsiteX20" fmla="*/ 665501 w 2914477"/>
              <a:gd name="connsiteY20" fmla="*/ 1276212 h 1871397"/>
              <a:gd name="connsiteX21" fmla="*/ 0 w 2914477"/>
              <a:gd name="connsiteY21" fmla="*/ 1126148 h 1871397"/>
              <a:gd name="connsiteX22" fmla="*/ 13050 w 2914477"/>
              <a:gd name="connsiteY22" fmla="*/ 284488 h 1871397"/>
              <a:gd name="connsiteX23" fmla="*/ 1898646 w 2914477"/>
              <a:gd name="connsiteY23" fmla="*/ 46 h 1871397"/>
              <a:gd name="connsiteX0" fmla="*/ 2209609 w 2889213"/>
              <a:gd name="connsiteY0" fmla="*/ 251285 h 1871397"/>
              <a:gd name="connsiteX1" fmla="*/ 2655476 w 2889213"/>
              <a:gd name="connsiteY1" fmla="*/ 584615 h 1871397"/>
              <a:gd name="connsiteX2" fmla="*/ 2828170 w 2889213"/>
              <a:gd name="connsiteY2" fmla="*/ 1010501 h 1871397"/>
              <a:gd name="connsiteX3" fmla="*/ 2883834 w 2889213"/>
              <a:gd name="connsiteY3" fmla="*/ 1308835 h 1871397"/>
              <a:gd name="connsiteX4" fmla="*/ 2840612 w 2889213"/>
              <a:gd name="connsiteY4" fmla="*/ 1564355 h 1871397"/>
              <a:gd name="connsiteX5" fmla="*/ 2651069 w 2889213"/>
              <a:gd name="connsiteY5" fmla="*/ 1156706 h 1871397"/>
              <a:gd name="connsiteX6" fmla="*/ 2209609 w 2889213"/>
              <a:gd name="connsiteY6" fmla="*/ 251285 h 1871397"/>
              <a:gd name="connsiteX7" fmla="*/ 1898646 w 2889213"/>
              <a:gd name="connsiteY7" fmla="*/ 46 h 1871397"/>
              <a:gd name="connsiteX8" fmla="*/ 1941303 w 2889213"/>
              <a:gd name="connsiteY8" fmla="*/ 293585 h 1871397"/>
              <a:gd name="connsiteX9" fmla="*/ 1974640 w 2889213"/>
              <a:gd name="connsiteY9" fmla="*/ 533402 h 1871397"/>
              <a:gd name="connsiteX10" fmla="*/ 1973469 w 2889213"/>
              <a:gd name="connsiteY10" fmla="*/ 784519 h 1871397"/>
              <a:gd name="connsiteX11" fmla="*/ 1866010 w 2889213"/>
              <a:gd name="connsiteY11" fmla="*/ 878218 h 1871397"/>
              <a:gd name="connsiteX12" fmla="*/ 2733769 w 2889213"/>
              <a:gd name="connsiteY12" fmla="*/ 1387129 h 1871397"/>
              <a:gd name="connsiteX13" fmla="*/ 2694623 w 2889213"/>
              <a:gd name="connsiteY13" fmla="*/ 1639703 h 1871397"/>
              <a:gd name="connsiteX14" fmla="*/ 2385869 w 2889213"/>
              <a:gd name="connsiteY14" fmla="*/ 1585623 h 1871397"/>
              <a:gd name="connsiteX15" fmla="*/ 2074819 w 2889213"/>
              <a:gd name="connsiteY15" fmla="*/ 1565782 h 1871397"/>
              <a:gd name="connsiteX16" fmla="*/ 1739085 w 2889213"/>
              <a:gd name="connsiteY16" fmla="*/ 1871397 h 1871397"/>
              <a:gd name="connsiteX17" fmla="*/ 1648664 w 2889213"/>
              <a:gd name="connsiteY17" fmla="*/ 1582137 h 1871397"/>
              <a:gd name="connsiteX18" fmla="*/ 1376671 w 2889213"/>
              <a:gd name="connsiteY18" fmla="*/ 1700306 h 1871397"/>
              <a:gd name="connsiteX19" fmla="*/ 1415819 w 2889213"/>
              <a:gd name="connsiteY19" fmla="*/ 1334933 h 1871397"/>
              <a:gd name="connsiteX20" fmla="*/ 665501 w 2889213"/>
              <a:gd name="connsiteY20" fmla="*/ 1276212 h 1871397"/>
              <a:gd name="connsiteX21" fmla="*/ 0 w 2889213"/>
              <a:gd name="connsiteY21" fmla="*/ 1126148 h 1871397"/>
              <a:gd name="connsiteX22" fmla="*/ 13050 w 2889213"/>
              <a:gd name="connsiteY22" fmla="*/ 284488 h 1871397"/>
              <a:gd name="connsiteX23" fmla="*/ 1898646 w 2889213"/>
              <a:gd name="connsiteY23" fmla="*/ 46 h 1871397"/>
              <a:gd name="connsiteX0" fmla="*/ 2209609 w 2889213"/>
              <a:gd name="connsiteY0" fmla="*/ 251285 h 1871397"/>
              <a:gd name="connsiteX1" fmla="*/ 2655476 w 2889213"/>
              <a:gd name="connsiteY1" fmla="*/ 584615 h 1871397"/>
              <a:gd name="connsiteX2" fmla="*/ 2828170 w 2889213"/>
              <a:gd name="connsiteY2" fmla="*/ 1010501 h 1871397"/>
              <a:gd name="connsiteX3" fmla="*/ 2883834 w 2889213"/>
              <a:gd name="connsiteY3" fmla="*/ 1308835 h 1871397"/>
              <a:gd name="connsiteX4" fmla="*/ 2840612 w 2889213"/>
              <a:gd name="connsiteY4" fmla="*/ 1564355 h 1871397"/>
              <a:gd name="connsiteX5" fmla="*/ 2632493 w 2889213"/>
              <a:gd name="connsiteY5" fmla="*/ 1175282 h 1871397"/>
              <a:gd name="connsiteX6" fmla="*/ 2209609 w 2889213"/>
              <a:gd name="connsiteY6" fmla="*/ 251285 h 1871397"/>
              <a:gd name="connsiteX7" fmla="*/ 1898646 w 2889213"/>
              <a:gd name="connsiteY7" fmla="*/ 46 h 1871397"/>
              <a:gd name="connsiteX8" fmla="*/ 1941303 w 2889213"/>
              <a:gd name="connsiteY8" fmla="*/ 293585 h 1871397"/>
              <a:gd name="connsiteX9" fmla="*/ 1974640 w 2889213"/>
              <a:gd name="connsiteY9" fmla="*/ 533402 h 1871397"/>
              <a:gd name="connsiteX10" fmla="*/ 1973469 w 2889213"/>
              <a:gd name="connsiteY10" fmla="*/ 784519 h 1871397"/>
              <a:gd name="connsiteX11" fmla="*/ 1866010 w 2889213"/>
              <a:gd name="connsiteY11" fmla="*/ 878218 h 1871397"/>
              <a:gd name="connsiteX12" fmla="*/ 2733769 w 2889213"/>
              <a:gd name="connsiteY12" fmla="*/ 1387129 h 1871397"/>
              <a:gd name="connsiteX13" fmla="*/ 2694623 w 2889213"/>
              <a:gd name="connsiteY13" fmla="*/ 1639703 h 1871397"/>
              <a:gd name="connsiteX14" fmla="*/ 2385869 w 2889213"/>
              <a:gd name="connsiteY14" fmla="*/ 1585623 h 1871397"/>
              <a:gd name="connsiteX15" fmla="*/ 2074819 w 2889213"/>
              <a:gd name="connsiteY15" fmla="*/ 1565782 h 1871397"/>
              <a:gd name="connsiteX16" fmla="*/ 1739085 w 2889213"/>
              <a:gd name="connsiteY16" fmla="*/ 1871397 h 1871397"/>
              <a:gd name="connsiteX17" fmla="*/ 1648664 w 2889213"/>
              <a:gd name="connsiteY17" fmla="*/ 1582137 h 1871397"/>
              <a:gd name="connsiteX18" fmla="*/ 1376671 w 2889213"/>
              <a:gd name="connsiteY18" fmla="*/ 1700306 h 1871397"/>
              <a:gd name="connsiteX19" fmla="*/ 1415819 w 2889213"/>
              <a:gd name="connsiteY19" fmla="*/ 1334933 h 1871397"/>
              <a:gd name="connsiteX20" fmla="*/ 665501 w 2889213"/>
              <a:gd name="connsiteY20" fmla="*/ 1276212 h 1871397"/>
              <a:gd name="connsiteX21" fmla="*/ 0 w 2889213"/>
              <a:gd name="connsiteY21" fmla="*/ 1126148 h 1871397"/>
              <a:gd name="connsiteX22" fmla="*/ 13050 w 2889213"/>
              <a:gd name="connsiteY22" fmla="*/ 284488 h 1871397"/>
              <a:gd name="connsiteX23" fmla="*/ 1898646 w 2889213"/>
              <a:gd name="connsiteY23" fmla="*/ 46 h 1871397"/>
              <a:gd name="connsiteX0" fmla="*/ 2209609 w 2889213"/>
              <a:gd name="connsiteY0" fmla="*/ 251285 h 1871397"/>
              <a:gd name="connsiteX1" fmla="*/ 2655476 w 2889213"/>
              <a:gd name="connsiteY1" fmla="*/ 584615 h 1871397"/>
              <a:gd name="connsiteX2" fmla="*/ 2828170 w 2889213"/>
              <a:gd name="connsiteY2" fmla="*/ 1010501 h 1871397"/>
              <a:gd name="connsiteX3" fmla="*/ 2883834 w 2889213"/>
              <a:gd name="connsiteY3" fmla="*/ 1308835 h 1871397"/>
              <a:gd name="connsiteX4" fmla="*/ 2840612 w 2889213"/>
              <a:gd name="connsiteY4" fmla="*/ 1564355 h 1871397"/>
              <a:gd name="connsiteX5" fmla="*/ 2632493 w 2889213"/>
              <a:gd name="connsiteY5" fmla="*/ 1175282 h 1871397"/>
              <a:gd name="connsiteX6" fmla="*/ 2209609 w 2889213"/>
              <a:gd name="connsiteY6" fmla="*/ 251285 h 1871397"/>
              <a:gd name="connsiteX7" fmla="*/ 1898646 w 2889213"/>
              <a:gd name="connsiteY7" fmla="*/ 46 h 1871397"/>
              <a:gd name="connsiteX8" fmla="*/ 1941303 w 2889213"/>
              <a:gd name="connsiteY8" fmla="*/ 293585 h 1871397"/>
              <a:gd name="connsiteX9" fmla="*/ 1974640 w 2889213"/>
              <a:gd name="connsiteY9" fmla="*/ 533402 h 1871397"/>
              <a:gd name="connsiteX10" fmla="*/ 1973469 w 2889213"/>
              <a:gd name="connsiteY10" fmla="*/ 784519 h 1871397"/>
              <a:gd name="connsiteX11" fmla="*/ 1866010 w 2889213"/>
              <a:gd name="connsiteY11" fmla="*/ 878218 h 1871397"/>
              <a:gd name="connsiteX12" fmla="*/ 2733769 w 2889213"/>
              <a:gd name="connsiteY12" fmla="*/ 1387129 h 1871397"/>
              <a:gd name="connsiteX13" fmla="*/ 2694623 w 2889213"/>
              <a:gd name="connsiteY13" fmla="*/ 1639703 h 1871397"/>
              <a:gd name="connsiteX14" fmla="*/ 2385869 w 2889213"/>
              <a:gd name="connsiteY14" fmla="*/ 1585623 h 1871397"/>
              <a:gd name="connsiteX15" fmla="*/ 2074819 w 2889213"/>
              <a:gd name="connsiteY15" fmla="*/ 1565782 h 1871397"/>
              <a:gd name="connsiteX16" fmla="*/ 1739085 w 2889213"/>
              <a:gd name="connsiteY16" fmla="*/ 1871397 h 1871397"/>
              <a:gd name="connsiteX17" fmla="*/ 1648664 w 2889213"/>
              <a:gd name="connsiteY17" fmla="*/ 1582137 h 1871397"/>
              <a:gd name="connsiteX18" fmla="*/ 1376671 w 2889213"/>
              <a:gd name="connsiteY18" fmla="*/ 1700306 h 1871397"/>
              <a:gd name="connsiteX19" fmla="*/ 1415819 w 2889213"/>
              <a:gd name="connsiteY19" fmla="*/ 1334933 h 1871397"/>
              <a:gd name="connsiteX20" fmla="*/ 665501 w 2889213"/>
              <a:gd name="connsiteY20" fmla="*/ 1276212 h 1871397"/>
              <a:gd name="connsiteX21" fmla="*/ 0 w 2889213"/>
              <a:gd name="connsiteY21" fmla="*/ 1126148 h 1871397"/>
              <a:gd name="connsiteX22" fmla="*/ 13050 w 2889213"/>
              <a:gd name="connsiteY22" fmla="*/ 284488 h 1871397"/>
              <a:gd name="connsiteX23" fmla="*/ 1898646 w 2889213"/>
              <a:gd name="connsiteY23" fmla="*/ 46 h 1871397"/>
              <a:gd name="connsiteX0" fmla="*/ 2209609 w 2889213"/>
              <a:gd name="connsiteY0" fmla="*/ 251285 h 1871397"/>
              <a:gd name="connsiteX1" fmla="*/ 2655476 w 2889213"/>
              <a:gd name="connsiteY1" fmla="*/ 584615 h 1871397"/>
              <a:gd name="connsiteX2" fmla="*/ 2828170 w 2889213"/>
              <a:gd name="connsiteY2" fmla="*/ 1010501 h 1871397"/>
              <a:gd name="connsiteX3" fmla="*/ 2883834 w 2889213"/>
              <a:gd name="connsiteY3" fmla="*/ 1308835 h 1871397"/>
              <a:gd name="connsiteX4" fmla="*/ 2840612 w 2889213"/>
              <a:gd name="connsiteY4" fmla="*/ 1564355 h 1871397"/>
              <a:gd name="connsiteX5" fmla="*/ 2632493 w 2889213"/>
              <a:gd name="connsiteY5" fmla="*/ 1175282 h 1871397"/>
              <a:gd name="connsiteX6" fmla="*/ 2209609 w 2889213"/>
              <a:gd name="connsiteY6" fmla="*/ 251285 h 1871397"/>
              <a:gd name="connsiteX7" fmla="*/ 1898646 w 2889213"/>
              <a:gd name="connsiteY7" fmla="*/ 46 h 1871397"/>
              <a:gd name="connsiteX8" fmla="*/ 1941303 w 2889213"/>
              <a:gd name="connsiteY8" fmla="*/ 293585 h 1871397"/>
              <a:gd name="connsiteX9" fmla="*/ 1974640 w 2889213"/>
              <a:gd name="connsiteY9" fmla="*/ 533402 h 1871397"/>
              <a:gd name="connsiteX10" fmla="*/ 1973469 w 2889213"/>
              <a:gd name="connsiteY10" fmla="*/ 784519 h 1871397"/>
              <a:gd name="connsiteX11" fmla="*/ 1866010 w 2889213"/>
              <a:gd name="connsiteY11" fmla="*/ 878218 h 1871397"/>
              <a:gd name="connsiteX12" fmla="*/ 2733769 w 2889213"/>
              <a:gd name="connsiteY12" fmla="*/ 1387129 h 1871397"/>
              <a:gd name="connsiteX13" fmla="*/ 2694623 w 2889213"/>
              <a:gd name="connsiteY13" fmla="*/ 1639703 h 1871397"/>
              <a:gd name="connsiteX14" fmla="*/ 2385869 w 2889213"/>
              <a:gd name="connsiteY14" fmla="*/ 1585623 h 1871397"/>
              <a:gd name="connsiteX15" fmla="*/ 2074819 w 2889213"/>
              <a:gd name="connsiteY15" fmla="*/ 1565782 h 1871397"/>
              <a:gd name="connsiteX16" fmla="*/ 1739085 w 2889213"/>
              <a:gd name="connsiteY16" fmla="*/ 1871397 h 1871397"/>
              <a:gd name="connsiteX17" fmla="*/ 1648664 w 2889213"/>
              <a:gd name="connsiteY17" fmla="*/ 1582137 h 1871397"/>
              <a:gd name="connsiteX18" fmla="*/ 1376671 w 2889213"/>
              <a:gd name="connsiteY18" fmla="*/ 1700306 h 1871397"/>
              <a:gd name="connsiteX19" fmla="*/ 1415819 w 2889213"/>
              <a:gd name="connsiteY19" fmla="*/ 1334933 h 1871397"/>
              <a:gd name="connsiteX20" fmla="*/ 665501 w 2889213"/>
              <a:gd name="connsiteY20" fmla="*/ 1276212 h 1871397"/>
              <a:gd name="connsiteX21" fmla="*/ 0 w 2889213"/>
              <a:gd name="connsiteY21" fmla="*/ 1126148 h 1871397"/>
              <a:gd name="connsiteX22" fmla="*/ 13050 w 2889213"/>
              <a:gd name="connsiteY22" fmla="*/ 284488 h 1871397"/>
              <a:gd name="connsiteX23" fmla="*/ 1898646 w 2889213"/>
              <a:gd name="connsiteY23" fmla="*/ 46 h 1871397"/>
              <a:gd name="connsiteX0" fmla="*/ 2150164 w 2889213"/>
              <a:gd name="connsiteY0" fmla="*/ 228993 h 1871397"/>
              <a:gd name="connsiteX1" fmla="*/ 2655476 w 2889213"/>
              <a:gd name="connsiteY1" fmla="*/ 584615 h 1871397"/>
              <a:gd name="connsiteX2" fmla="*/ 2828170 w 2889213"/>
              <a:gd name="connsiteY2" fmla="*/ 1010501 h 1871397"/>
              <a:gd name="connsiteX3" fmla="*/ 2883834 w 2889213"/>
              <a:gd name="connsiteY3" fmla="*/ 1308835 h 1871397"/>
              <a:gd name="connsiteX4" fmla="*/ 2840612 w 2889213"/>
              <a:gd name="connsiteY4" fmla="*/ 1564355 h 1871397"/>
              <a:gd name="connsiteX5" fmla="*/ 2632493 w 2889213"/>
              <a:gd name="connsiteY5" fmla="*/ 1175282 h 1871397"/>
              <a:gd name="connsiteX6" fmla="*/ 2150164 w 2889213"/>
              <a:gd name="connsiteY6" fmla="*/ 228993 h 1871397"/>
              <a:gd name="connsiteX7" fmla="*/ 1898646 w 2889213"/>
              <a:gd name="connsiteY7" fmla="*/ 46 h 1871397"/>
              <a:gd name="connsiteX8" fmla="*/ 1941303 w 2889213"/>
              <a:gd name="connsiteY8" fmla="*/ 293585 h 1871397"/>
              <a:gd name="connsiteX9" fmla="*/ 1974640 w 2889213"/>
              <a:gd name="connsiteY9" fmla="*/ 533402 h 1871397"/>
              <a:gd name="connsiteX10" fmla="*/ 1973469 w 2889213"/>
              <a:gd name="connsiteY10" fmla="*/ 784519 h 1871397"/>
              <a:gd name="connsiteX11" fmla="*/ 1866010 w 2889213"/>
              <a:gd name="connsiteY11" fmla="*/ 878218 h 1871397"/>
              <a:gd name="connsiteX12" fmla="*/ 2733769 w 2889213"/>
              <a:gd name="connsiteY12" fmla="*/ 1387129 h 1871397"/>
              <a:gd name="connsiteX13" fmla="*/ 2694623 w 2889213"/>
              <a:gd name="connsiteY13" fmla="*/ 1639703 h 1871397"/>
              <a:gd name="connsiteX14" fmla="*/ 2385869 w 2889213"/>
              <a:gd name="connsiteY14" fmla="*/ 1585623 h 1871397"/>
              <a:gd name="connsiteX15" fmla="*/ 2074819 w 2889213"/>
              <a:gd name="connsiteY15" fmla="*/ 1565782 h 1871397"/>
              <a:gd name="connsiteX16" fmla="*/ 1739085 w 2889213"/>
              <a:gd name="connsiteY16" fmla="*/ 1871397 h 1871397"/>
              <a:gd name="connsiteX17" fmla="*/ 1648664 w 2889213"/>
              <a:gd name="connsiteY17" fmla="*/ 1582137 h 1871397"/>
              <a:gd name="connsiteX18" fmla="*/ 1376671 w 2889213"/>
              <a:gd name="connsiteY18" fmla="*/ 1700306 h 1871397"/>
              <a:gd name="connsiteX19" fmla="*/ 1415819 w 2889213"/>
              <a:gd name="connsiteY19" fmla="*/ 1334933 h 1871397"/>
              <a:gd name="connsiteX20" fmla="*/ 665501 w 2889213"/>
              <a:gd name="connsiteY20" fmla="*/ 1276212 h 1871397"/>
              <a:gd name="connsiteX21" fmla="*/ 0 w 2889213"/>
              <a:gd name="connsiteY21" fmla="*/ 1126148 h 1871397"/>
              <a:gd name="connsiteX22" fmla="*/ 13050 w 2889213"/>
              <a:gd name="connsiteY22" fmla="*/ 284488 h 1871397"/>
              <a:gd name="connsiteX23" fmla="*/ 1898646 w 2889213"/>
              <a:gd name="connsiteY23" fmla="*/ 46 h 1871397"/>
              <a:gd name="connsiteX0" fmla="*/ 2150164 w 2889213"/>
              <a:gd name="connsiteY0" fmla="*/ 113841 h 1756245"/>
              <a:gd name="connsiteX1" fmla="*/ 2655476 w 2889213"/>
              <a:gd name="connsiteY1" fmla="*/ 469463 h 1756245"/>
              <a:gd name="connsiteX2" fmla="*/ 2828170 w 2889213"/>
              <a:gd name="connsiteY2" fmla="*/ 895349 h 1756245"/>
              <a:gd name="connsiteX3" fmla="*/ 2883834 w 2889213"/>
              <a:gd name="connsiteY3" fmla="*/ 1193683 h 1756245"/>
              <a:gd name="connsiteX4" fmla="*/ 2840612 w 2889213"/>
              <a:gd name="connsiteY4" fmla="*/ 1449203 h 1756245"/>
              <a:gd name="connsiteX5" fmla="*/ 2632493 w 2889213"/>
              <a:gd name="connsiteY5" fmla="*/ 1060130 h 1756245"/>
              <a:gd name="connsiteX6" fmla="*/ 2150164 w 2889213"/>
              <a:gd name="connsiteY6" fmla="*/ 113841 h 1756245"/>
              <a:gd name="connsiteX7" fmla="*/ 1397081 w 2889213"/>
              <a:gd name="connsiteY7" fmla="*/ 68 h 1756245"/>
              <a:gd name="connsiteX8" fmla="*/ 1941303 w 2889213"/>
              <a:gd name="connsiteY8" fmla="*/ 178433 h 1756245"/>
              <a:gd name="connsiteX9" fmla="*/ 1974640 w 2889213"/>
              <a:gd name="connsiteY9" fmla="*/ 418250 h 1756245"/>
              <a:gd name="connsiteX10" fmla="*/ 1973469 w 2889213"/>
              <a:gd name="connsiteY10" fmla="*/ 669367 h 1756245"/>
              <a:gd name="connsiteX11" fmla="*/ 1866010 w 2889213"/>
              <a:gd name="connsiteY11" fmla="*/ 763066 h 1756245"/>
              <a:gd name="connsiteX12" fmla="*/ 2733769 w 2889213"/>
              <a:gd name="connsiteY12" fmla="*/ 1271977 h 1756245"/>
              <a:gd name="connsiteX13" fmla="*/ 2694623 w 2889213"/>
              <a:gd name="connsiteY13" fmla="*/ 1524551 h 1756245"/>
              <a:gd name="connsiteX14" fmla="*/ 2385869 w 2889213"/>
              <a:gd name="connsiteY14" fmla="*/ 1470471 h 1756245"/>
              <a:gd name="connsiteX15" fmla="*/ 2074819 w 2889213"/>
              <a:gd name="connsiteY15" fmla="*/ 1450630 h 1756245"/>
              <a:gd name="connsiteX16" fmla="*/ 1739085 w 2889213"/>
              <a:gd name="connsiteY16" fmla="*/ 1756245 h 1756245"/>
              <a:gd name="connsiteX17" fmla="*/ 1648664 w 2889213"/>
              <a:gd name="connsiteY17" fmla="*/ 1466985 h 1756245"/>
              <a:gd name="connsiteX18" fmla="*/ 1376671 w 2889213"/>
              <a:gd name="connsiteY18" fmla="*/ 1585154 h 1756245"/>
              <a:gd name="connsiteX19" fmla="*/ 1415819 w 2889213"/>
              <a:gd name="connsiteY19" fmla="*/ 1219781 h 1756245"/>
              <a:gd name="connsiteX20" fmla="*/ 665501 w 2889213"/>
              <a:gd name="connsiteY20" fmla="*/ 1161060 h 1756245"/>
              <a:gd name="connsiteX21" fmla="*/ 0 w 2889213"/>
              <a:gd name="connsiteY21" fmla="*/ 1010996 h 1756245"/>
              <a:gd name="connsiteX22" fmla="*/ 13050 w 2889213"/>
              <a:gd name="connsiteY22" fmla="*/ 169336 h 1756245"/>
              <a:gd name="connsiteX23" fmla="*/ 1397081 w 2889213"/>
              <a:gd name="connsiteY23" fmla="*/ 68 h 1756245"/>
              <a:gd name="connsiteX0" fmla="*/ 2150164 w 2889213"/>
              <a:gd name="connsiteY0" fmla="*/ 113841 h 1756245"/>
              <a:gd name="connsiteX1" fmla="*/ 2655476 w 2889213"/>
              <a:gd name="connsiteY1" fmla="*/ 469463 h 1756245"/>
              <a:gd name="connsiteX2" fmla="*/ 2828170 w 2889213"/>
              <a:gd name="connsiteY2" fmla="*/ 895349 h 1756245"/>
              <a:gd name="connsiteX3" fmla="*/ 2883834 w 2889213"/>
              <a:gd name="connsiteY3" fmla="*/ 1193683 h 1756245"/>
              <a:gd name="connsiteX4" fmla="*/ 2840612 w 2889213"/>
              <a:gd name="connsiteY4" fmla="*/ 1449203 h 1756245"/>
              <a:gd name="connsiteX5" fmla="*/ 2632493 w 2889213"/>
              <a:gd name="connsiteY5" fmla="*/ 1060130 h 1756245"/>
              <a:gd name="connsiteX6" fmla="*/ 2150164 w 2889213"/>
              <a:gd name="connsiteY6" fmla="*/ 113841 h 1756245"/>
              <a:gd name="connsiteX7" fmla="*/ 1397081 w 2889213"/>
              <a:gd name="connsiteY7" fmla="*/ 68 h 1756245"/>
              <a:gd name="connsiteX8" fmla="*/ 1826128 w 2889213"/>
              <a:gd name="connsiteY8" fmla="*/ 230447 h 1756245"/>
              <a:gd name="connsiteX9" fmla="*/ 1974640 w 2889213"/>
              <a:gd name="connsiteY9" fmla="*/ 418250 h 1756245"/>
              <a:gd name="connsiteX10" fmla="*/ 1973469 w 2889213"/>
              <a:gd name="connsiteY10" fmla="*/ 669367 h 1756245"/>
              <a:gd name="connsiteX11" fmla="*/ 1866010 w 2889213"/>
              <a:gd name="connsiteY11" fmla="*/ 763066 h 1756245"/>
              <a:gd name="connsiteX12" fmla="*/ 2733769 w 2889213"/>
              <a:gd name="connsiteY12" fmla="*/ 1271977 h 1756245"/>
              <a:gd name="connsiteX13" fmla="*/ 2694623 w 2889213"/>
              <a:gd name="connsiteY13" fmla="*/ 1524551 h 1756245"/>
              <a:gd name="connsiteX14" fmla="*/ 2385869 w 2889213"/>
              <a:gd name="connsiteY14" fmla="*/ 1470471 h 1756245"/>
              <a:gd name="connsiteX15" fmla="*/ 2074819 w 2889213"/>
              <a:gd name="connsiteY15" fmla="*/ 1450630 h 1756245"/>
              <a:gd name="connsiteX16" fmla="*/ 1739085 w 2889213"/>
              <a:gd name="connsiteY16" fmla="*/ 1756245 h 1756245"/>
              <a:gd name="connsiteX17" fmla="*/ 1648664 w 2889213"/>
              <a:gd name="connsiteY17" fmla="*/ 1466985 h 1756245"/>
              <a:gd name="connsiteX18" fmla="*/ 1376671 w 2889213"/>
              <a:gd name="connsiteY18" fmla="*/ 1585154 h 1756245"/>
              <a:gd name="connsiteX19" fmla="*/ 1415819 w 2889213"/>
              <a:gd name="connsiteY19" fmla="*/ 1219781 h 1756245"/>
              <a:gd name="connsiteX20" fmla="*/ 665501 w 2889213"/>
              <a:gd name="connsiteY20" fmla="*/ 1161060 h 1756245"/>
              <a:gd name="connsiteX21" fmla="*/ 0 w 2889213"/>
              <a:gd name="connsiteY21" fmla="*/ 1010996 h 1756245"/>
              <a:gd name="connsiteX22" fmla="*/ 13050 w 2889213"/>
              <a:gd name="connsiteY22" fmla="*/ 169336 h 1756245"/>
              <a:gd name="connsiteX23" fmla="*/ 1397081 w 2889213"/>
              <a:gd name="connsiteY23" fmla="*/ 68 h 1756245"/>
              <a:gd name="connsiteX0" fmla="*/ 2150164 w 2889213"/>
              <a:gd name="connsiteY0" fmla="*/ 113841 h 1756245"/>
              <a:gd name="connsiteX1" fmla="*/ 2655476 w 2889213"/>
              <a:gd name="connsiteY1" fmla="*/ 469463 h 1756245"/>
              <a:gd name="connsiteX2" fmla="*/ 2828170 w 2889213"/>
              <a:gd name="connsiteY2" fmla="*/ 895349 h 1756245"/>
              <a:gd name="connsiteX3" fmla="*/ 2883834 w 2889213"/>
              <a:gd name="connsiteY3" fmla="*/ 1193683 h 1756245"/>
              <a:gd name="connsiteX4" fmla="*/ 2840612 w 2889213"/>
              <a:gd name="connsiteY4" fmla="*/ 1449203 h 1756245"/>
              <a:gd name="connsiteX5" fmla="*/ 2632493 w 2889213"/>
              <a:gd name="connsiteY5" fmla="*/ 1060130 h 1756245"/>
              <a:gd name="connsiteX6" fmla="*/ 2150164 w 2889213"/>
              <a:gd name="connsiteY6" fmla="*/ 113841 h 1756245"/>
              <a:gd name="connsiteX7" fmla="*/ 1397081 w 2889213"/>
              <a:gd name="connsiteY7" fmla="*/ 68 h 1756245"/>
              <a:gd name="connsiteX8" fmla="*/ 1826128 w 2889213"/>
              <a:gd name="connsiteY8" fmla="*/ 230447 h 1756245"/>
              <a:gd name="connsiteX9" fmla="*/ 1892904 w 2889213"/>
              <a:gd name="connsiteY9" fmla="*/ 459118 h 1756245"/>
              <a:gd name="connsiteX10" fmla="*/ 1973469 w 2889213"/>
              <a:gd name="connsiteY10" fmla="*/ 669367 h 1756245"/>
              <a:gd name="connsiteX11" fmla="*/ 1866010 w 2889213"/>
              <a:gd name="connsiteY11" fmla="*/ 763066 h 1756245"/>
              <a:gd name="connsiteX12" fmla="*/ 2733769 w 2889213"/>
              <a:gd name="connsiteY12" fmla="*/ 1271977 h 1756245"/>
              <a:gd name="connsiteX13" fmla="*/ 2694623 w 2889213"/>
              <a:gd name="connsiteY13" fmla="*/ 1524551 h 1756245"/>
              <a:gd name="connsiteX14" fmla="*/ 2385869 w 2889213"/>
              <a:gd name="connsiteY14" fmla="*/ 1470471 h 1756245"/>
              <a:gd name="connsiteX15" fmla="*/ 2074819 w 2889213"/>
              <a:gd name="connsiteY15" fmla="*/ 1450630 h 1756245"/>
              <a:gd name="connsiteX16" fmla="*/ 1739085 w 2889213"/>
              <a:gd name="connsiteY16" fmla="*/ 1756245 h 1756245"/>
              <a:gd name="connsiteX17" fmla="*/ 1648664 w 2889213"/>
              <a:gd name="connsiteY17" fmla="*/ 1466985 h 1756245"/>
              <a:gd name="connsiteX18" fmla="*/ 1376671 w 2889213"/>
              <a:gd name="connsiteY18" fmla="*/ 1585154 h 1756245"/>
              <a:gd name="connsiteX19" fmla="*/ 1415819 w 2889213"/>
              <a:gd name="connsiteY19" fmla="*/ 1219781 h 1756245"/>
              <a:gd name="connsiteX20" fmla="*/ 665501 w 2889213"/>
              <a:gd name="connsiteY20" fmla="*/ 1161060 h 1756245"/>
              <a:gd name="connsiteX21" fmla="*/ 0 w 2889213"/>
              <a:gd name="connsiteY21" fmla="*/ 1010996 h 1756245"/>
              <a:gd name="connsiteX22" fmla="*/ 13050 w 2889213"/>
              <a:gd name="connsiteY22" fmla="*/ 169336 h 1756245"/>
              <a:gd name="connsiteX23" fmla="*/ 1397081 w 2889213"/>
              <a:gd name="connsiteY23" fmla="*/ 68 h 1756245"/>
              <a:gd name="connsiteX0" fmla="*/ 2150164 w 2889213"/>
              <a:gd name="connsiteY0" fmla="*/ 113841 h 1756245"/>
              <a:gd name="connsiteX1" fmla="*/ 2655476 w 2889213"/>
              <a:gd name="connsiteY1" fmla="*/ 469463 h 1756245"/>
              <a:gd name="connsiteX2" fmla="*/ 2828170 w 2889213"/>
              <a:gd name="connsiteY2" fmla="*/ 895349 h 1756245"/>
              <a:gd name="connsiteX3" fmla="*/ 2883834 w 2889213"/>
              <a:gd name="connsiteY3" fmla="*/ 1193683 h 1756245"/>
              <a:gd name="connsiteX4" fmla="*/ 2840612 w 2889213"/>
              <a:gd name="connsiteY4" fmla="*/ 1449203 h 1756245"/>
              <a:gd name="connsiteX5" fmla="*/ 2632493 w 2889213"/>
              <a:gd name="connsiteY5" fmla="*/ 1060130 h 1756245"/>
              <a:gd name="connsiteX6" fmla="*/ 2150164 w 2889213"/>
              <a:gd name="connsiteY6" fmla="*/ 113841 h 1756245"/>
              <a:gd name="connsiteX7" fmla="*/ 1397081 w 2889213"/>
              <a:gd name="connsiteY7" fmla="*/ 68 h 1756245"/>
              <a:gd name="connsiteX8" fmla="*/ 1729530 w 2889213"/>
              <a:gd name="connsiteY8" fmla="*/ 204440 h 1756245"/>
              <a:gd name="connsiteX9" fmla="*/ 1892904 w 2889213"/>
              <a:gd name="connsiteY9" fmla="*/ 459118 h 1756245"/>
              <a:gd name="connsiteX10" fmla="*/ 1973469 w 2889213"/>
              <a:gd name="connsiteY10" fmla="*/ 669367 h 1756245"/>
              <a:gd name="connsiteX11" fmla="*/ 1866010 w 2889213"/>
              <a:gd name="connsiteY11" fmla="*/ 763066 h 1756245"/>
              <a:gd name="connsiteX12" fmla="*/ 2733769 w 2889213"/>
              <a:gd name="connsiteY12" fmla="*/ 1271977 h 1756245"/>
              <a:gd name="connsiteX13" fmla="*/ 2694623 w 2889213"/>
              <a:gd name="connsiteY13" fmla="*/ 1524551 h 1756245"/>
              <a:gd name="connsiteX14" fmla="*/ 2385869 w 2889213"/>
              <a:gd name="connsiteY14" fmla="*/ 1470471 h 1756245"/>
              <a:gd name="connsiteX15" fmla="*/ 2074819 w 2889213"/>
              <a:gd name="connsiteY15" fmla="*/ 1450630 h 1756245"/>
              <a:gd name="connsiteX16" fmla="*/ 1739085 w 2889213"/>
              <a:gd name="connsiteY16" fmla="*/ 1756245 h 1756245"/>
              <a:gd name="connsiteX17" fmla="*/ 1648664 w 2889213"/>
              <a:gd name="connsiteY17" fmla="*/ 1466985 h 1756245"/>
              <a:gd name="connsiteX18" fmla="*/ 1376671 w 2889213"/>
              <a:gd name="connsiteY18" fmla="*/ 1585154 h 1756245"/>
              <a:gd name="connsiteX19" fmla="*/ 1415819 w 2889213"/>
              <a:gd name="connsiteY19" fmla="*/ 1219781 h 1756245"/>
              <a:gd name="connsiteX20" fmla="*/ 665501 w 2889213"/>
              <a:gd name="connsiteY20" fmla="*/ 1161060 h 1756245"/>
              <a:gd name="connsiteX21" fmla="*/ 0 w 2889213"/>
              <a:gd name="connsiteY21" fmla="*/ 1010996 h 1756245"/>
              <a:gd name="connsiteX22" fmla="*/ 13050 w 2889213"/>
              <a:gd name="connsiteY22" fmla="*/ 169336 h 1756245"/>
              <a:gd name="connsiteX23" fmla="*/ 1397081 w 2889213"/>
              <a:gd name="connsiteY23" fmla="*/ 68 h 1756245"/>
              <a:gd name="connsiteX0" fmla="*/ 2150164 w 2889213"/>
              <a:gd name="connsiteY0" fmla="*/ 113841 h 1756245"/>
              <a:gd name="connsiteX1" fmla="*/ 2655476 w 2889213"/>
              <a:gd name="connsiteY1" fmla="*/ 469463 h 1756245"/>
              <a:gd name="connsiteX2" fmla="*/ 2828170 w 2889213"/>
              <a:gd name="connsiteY2" fmla="*/ 895349 h 1756245"/>
              <a:gd name="connsiteX3" fmla="*/ 2883834 w 2889213"/>
              <a:gd name="connsiteY3" fmla="*/ 1193683 h 1756245"/>
              <a:gd name="connsiteX4" fmla="*/ 2840612 w 2889213"/>
              <a:gd name="connsiteY4" fmla="*/ 1449203 h 1756245"/>
              <a:gd name="connsiteX5" fmla="*/ 2632493 w 2889213"/>
              <a:gd name="connsiteY5" fmla="*/ 1060130 h 1756245"/>
              <a:gd name="connsiteX6" fmla="*/ 2150164 w 2889213"/>
              <a:gd name="connsiteY6" fmla="*/ 113841 h 1756245"/>
              <a:gd name="connsiteX7" fmla="*/ 1397081 w 2889213"/>
              <a:gd name="connsiteY7" fmla="*/ 68 h 1756245"/>
              <a:gd name="connsiteX8" fmla="*/ 1729530 w 2889213"/>
              <a:gd name="connsiteY8" fmla="*/ 204440 h 1756245"/>
              <a:gd name="connsiteX9" fmla="*/ 1892904 w 2889213"/>
              <a:gd name="connsiteY9" fmla="*/ 459118 h 1756245"/>
              <a:gd name="connsiteX10" fmla="*/ 1973469 w 2889213"/>
              <a:gd name="connsiteY10" fmla="*/ 669367 h 1756245"/>
              <a:gd name="connsiteX11" fmla="*/ 1866010 w 2889213"/>
              <a:gd name="connsiteY11" fmla="*/ 763066 h 1756245"/>
              <a:gd name="connsiteX12" fmla="*/ 2733769 w 2889213"/>
              <a:gd name="connsiteY12" fmla="*/ 1271977 h 1756245"/>
              <a:gd name="connsiteX13" fmla="*/ 2694623 w 2889213"/>
              <a:gd name="connsiteY13" fmla="*/ 1524551 h 1756245"/>
              <a:gd name="connsiteX14" fmla="*/ 2385869 w 2889213"/>
              <a:gd name="connsiteY14" fmla="*/ 1470471 h 1756245"/>
              <a:gd name="connsiteX15" fmla="*/ 2074819 w 2889213"/>
              <a:gd name="connsiteY15" fmla="*/ 1450630 h 1756245"/>
              <a:gd name="connsiteX16" fmla="*/ 1739085 w 2889213"/>
              <a:gd name="connsiteY16" fmla="*/ 1756245 h 1756245"/>
              <a:gd name="connsiteX17" fmla="*/ 1648664 w 2889213"/>
              <a:gd name="connsiteY17" fmla="*/ 1466985 h 1756245"/>
              <a:gd name="connsiteX18" fmla="*/ 1376671 w 2889213"/>
              <a:gd name="connsiteY18" fmla="*/ 1585154 h 1756245"/>
              <a:gd name="connsiteX19" fmla="*/ 1415819 w 2889213"/>
              <a:gd name="connsiteY19" fmla="*/ 1219781 h 1756245"/>
              <a:gd name="connsiteX20" fmla="*/ 665501 w 2889213"/>
              <a:gd name="connsiteY20" fmla="*/ 1161060 h 1756245"/>
              <a:gd name="connsiteX21" fmla="*/ 0 w 2889213"/>
              <a:gd name="connsiteY21" fmla="*/ 1010996 h 1756245"/>
              <a:gd name="connsiteX22" fmla="*/ 13050 w 2889213"/>
              <a:gd name="connsiteY22" fmla="*/ 169336 h 1756245"/>
              <a:gd name="connsiteX23" fmla="*/ 1397081 w 2889213"/>
              <a:gd name="connsiteY23" fmla="*/ 68 h 1756245"/>
              <a:gd name="connsiteX0" fmla="*/ 2150164 w 2889213"/>
              <a:gd name="connsiteY0" fmla="*/ 113841 h 1756245"/>
              <a:gd name="connsiteX1" fmla="*/ 2655476 w 2889213"/>
              <a:gd name="connsiteY1" fmla="*/ 469463 h 1756245"/>
              <a:gd name="connsiteX2" fmla="*/ 2828170 w 2889213"/>
              <a:gd name="connsiteY2" fmla="*/ 895349 h 1756245"/>
              <a:gd name="connsiteX3" fmla="*/ 2883834 w 2889213"/>
              <a:gd name="connsiteY3" fmla="*/ 1193683 h 1756245"/>
              <a:gd name="connsiteX4" fmla="*/ 2840612 w 2889213"/>
              <a:gd name="connsiteY4" fmla="*/ 1449203 h 1756245"/>
              <a:gd name="connsiteX5" fmla="*/ 2632493 w 2889213"/>
              <a:gd name="connsiteY5" fmla="*/ 1060130 h 1756245"/>
              <a:gd name="connsiteX6" fmla="*/ 2150164 w 2889213"/>
              <a:gd name="connsiteY6" fmla="*/ 113841 h 1756245"/>
              <a:gd name="connsiteX7" fmla="*/ 1348782 w 2889213"/>
              <a:gd name="connsiteY7" fmla="*/ 68 h 1756245"/>
              <a:gd name="connsiteX8" fmla="*/ 1729530 w 2889213"/>
              <a:gd name="connsiteY8" fmla="*/ 204440 h 1756245"/>
              <a:gd name="connsiteX9" fmla="*/ 1892904 w 2889213"/>
              <a:gd name="connsiteY9" fmla="*/ 459118 h 1756245"/>
              <a:gd name="connsiteX10" fmla="*/ 1973469 w 2889213"/>
              <a:gd name="connsiteY10" fmla="*/ 669367 h 1756245"/>
              <a:gd name="connsiteX11" fmla="*/ 1866010 w 2889213"/>
              <a:gd name="connsiteY11" fmla="*/ 763066 h 1756245"/>
              <a:gd name="connsiteX12" fmla="*/ 2733769 w 2889213"/>
              <a:gd name="connsiteY12" fmla="*/ 1271977 h 1756245"/>
              <a:gd name="connsiteX13" fmla="*/ 2694623 w 2889213"/>
              <a:gd name="connsiteY13" fmla="*/ 1524551 h 1756245"/>
              <a:gd name="connsiteX14" fmla="*/ 2385869 w 2889213"/>
              <a:gd name="connsiteY14" fmla="*/ 1470471 h 1756245"/>
              <a:gd name="connsiteX15" fmla="*/ 2074819 w 2889213"/>
              <a:gd name="connsiteY15" fmla="*/ 1450630 h 1756245"/>
              <a:gd name="connsiteX16" fmla="*/ 1739085 w 2889213"/>
              <a:gd name="connsiteY16" fmla="*/ 1756245 h 1756245"/>
              <a:gd name="connsiteX17" fmla="*/ 1648664 w 2889213"/>
              <a:gd name="connsiteY17" fmla="*/ 1466985 h 1756245"/>
              <a:gd name="connsiteX18" fmla="*/ 1376671 w 2889213"/>
              <a:gd name="connsiteY18" fmla="*/ 1585154 h 1756245"/>
              <a:gd name="connsiteX19" fmla="*/ 1415819 w 2889213"/>
              <a:gd name="connsiteY19" fmla="*/ 1219781 h 1756245"/>
              <a:gd name="connsiteX20" fmla="*/ 665501 w 2889213"/>
              <a:gd name="connsiteY20" fmla="*/ 1161060 h 1756245"/>
              <a:gd name="connsiteX21" fmla="*/ 0 w 2889213"/>
              <a:gd name="connsiteY21" fmla="*/ 1010996 h 1756245"/>
              <a:gd name="connsiteX22" fmla="*/ 13050 w 2889213"/>
              <a:gd name="connsiteY22" fmla="*/ 169336 h 1756245"/>
              <a:gd name="connsiteX23" fmla="*/ 1348782 w 2889213"/>
              <a:gd name="connsiteY23" fmla="*/ 68 h 1756245"/>
              <a:gd name="connsiteX0" fmla="*/ 2150164 w 2889213"/>
              <a:gd name="connsiteY0" fmla="*/ 113841 h 1756245"/>
              <a:gd name="connsiteX1" fmla="*/ 2655476 w 2889213"/>
              <a:gd name="connsiteY1" fmla="*/ 469463 h 1756245"/>
              <a:gd name="connsiteX2" fmla="*/ 2828170 w 2889213"/>
              <a:gd name="connsiteY2" fmla="*/ 895349 h 1756245"/>
              <a:gd name="connsiteX3" fmla="*/ 2883834 w 2889213"/>
              <a:gd name="connsiteY3" fmla="*/ 1193683 h 1756245"/>
              <a:gd name="connsiteX4" fmla="*/ 2840612 w 2889213"/>
              <a:gd name="connsiteY4" fmla="*/ 1449203 h 1756245"/>
              <a:gd name="connsiteX5" fmla="*/ 2632493 w 2889213"/>
              <a:gd name="connsiteY5" fmla="*/ 1060130 h 1756245"/>
              <a:gd name="connsiteX6" fmla="*/ 2150164 w 2889213"/>
              <a:gd name="connsiteY6" fmla="*/ 113841 h 1756245"/>
              <a:gd name="connsiteX7" fmla="*/ 1348782 w 2889213"/>
              <a:gd name="connsiteY7" fmla="*/ 68 h 1756245"/>
              <a:gd name="connsiteX8" fmla="*/ 1729530 w 2889213"/>
              <a:gd name="connsiteY8" fmla="*/ 204440 h 1756245"/>
              <a:gd name="connsiteX9" fmla="*/ 1892904 w 2889213"/>
              <a:gd name="connsiteY9" fmla="*/ 459118 h 1756245"/>
              <a:gd name="connsiteX10" fmla="*/ 1973469 w 2889213"/>
              <a:gd name="connsiteY10" fmla="*/ 669367 h 1756245"/>
              <a:gd name="connsiteX11" fmla="*/ 1866010 w 2889213"/>
              <a:gd name="connsiteY11" fmla="*/ 763066 h 1756245"/>
              <a:gd name="connsiteX12" fmla="*/ 2733769 w 2889213"/>
              <a:gd name="connsiteY12" fmla="*/ 1271977 h 1756245"/>
              <a:gd name="connsiteX13" fmla="*/ 2694623 w 2889213"/>
              <a:gd name="connsiteY13" fmla="*/ 1524551 h 1756245"/>
              <a:gd name="connsiteX14" fmla="*/ 2385869 w 2889213"/>
              <a:gd name="connsiteY14" fmla="*/ 1470471 h 1756245"/>
              <a:gd name="connsiteX15" fmla="*/ 2074819 w 2889213"/>
              <a:gd name="connsiteY15" fmla="*/ 1450630 h 1756245"/>
              <a:gd name="connsiteX16" fmla="*/ 1739085 w 2889213"/>
              <a:gd name="connsiteY16" fmla="*/ 1756245 h 1756245"/>
              <a:gd name="connsiteX17" fmla="*/ 1648664 w 2889213"/>
              <a:gd name="connsiteY17" fmla="*/ 1466985 h 1756245"/>
              <a:gd name="connsiteX18" fmla="*/ 1376671 w 2889213"/>
              <a:gd name="connsiteY18" fmla="*/ 1585154 h 1756245"/>
              <a:gd name="connsiteX19" fmla="*/ 1415819 w 2889213"/>
              <a:gd name="connsiteY19" fmla="*/ 1219781 h 1756245"/>
              <a:gd name="connsiteX20" fmla="*/ 665501 w 2889213"/>
              <a:gd name="connsiteY20" fmla="*/ 1161060 h 1756245"/>
              <a:gd name="connsiteX21" fmla="*/ 0 w 2889213"/>
              <a:gd name="connsiteY21" fmla="*/ 1010996 h 1756245"/>
              <a:gd name="connsiteX22" fmla="*/ 13050 w 2889213"/>
              <a:gd name="connsiteY22" fmla="*/ 169336 h 1756245"/>
              <a:gd name="connsiteX23" fmla="*/ 1348782 w 2889213"/>
              <a:gd name="connsiteY23" fmla="*/ 68 h 1756245"/>
              <a:gd name="connsiteX0" fmla="*/ 2150164 w 2889213"/>
              <a:gd name="connsiteY0" fmla="*/ 113773 h 1756177"/>
              <a:gd name="connsiteX1" fmla="*/ 2655476 w 2889213"/>
              <a:gd name="connsiteY1" fmla="*/ 469395 h 1756177"/>
              <a:gd name="connsiteX2" fmla="*/ 2828170 w 2889213"/>
              <a:gd name="connsiteY2" fmla="*/ 895281 h 1756177"/>
              <a:gd name="connsiteX3" fmla="*/ 2883834 w 2889213"/>
              <a:gd name="connsiteY3" fmla="*/ 1193615 h 1756177"/>
              <a:gd name="connsiteX4" fmla="*/ 2840612 w 2889213"/>
              <a:gd name="connsiteY4" fmla="*/ 1449135 h 1756177"/>
              <a:gd name="connsiteX5" fmla="*/ 2632493 w 2889213"/>
              <a:gd name="connsiteY5" fmla="*/ 1060062 h 1756177"/>
              <a:gd name="connsiteX6" fmla="*/ 2150164 w 2889213"/>
              <a:gd name="connsiteY6" fmla="*/ 113773 h 1756177"/>
              <a:gd name="connsiteX7" fmla="*/ 1348782 w 2889213"/>
              <a:gd name="connsiteY7" fmla="*/ 0 h 1756177"/>
              <a:gd name="connsiteX8" fmla="*/ 1729530 w 2889213"/>
              <a:gd name="connsiteY8" fmla="*/ 204372 h 1756177"/>
              <a:gd name="connsiteX9" fmla="*/ 1892904 w 2889213"/>
              <a:gd name="connsiteY9" fmla="*/ 459050 h 1756177"/>
              <a:gd name="connsiteX10" fmla="*/ 1973469 w 2889213"/>
              <a:gd name="connsiteY10" fmla="*/ 669299 h 1756177"/>
              <a:gd name="connsiteX11" fmla="*/ 1866010 w 2889213"/>
              <a:gd name="connsiteY11" fmla="*/ 762998 h 1756177"/>
              <a:gd name="connsiteX12" fmla="*/ 2733769 w 2889213"/>
              <a:gd name="connsiteY12" fmla="*/ 1271909 h 1756177"/>
              <a:gd name="connsiteX13" fmla="*/ 2694623 w 2889213"/>
              <a:gd name="connsiteY13" fmla="*/ 1524483 h 1756177"/>
              <a:gd name="connsiteX14" fmla="*/ 2385869 w 2889213"/>
              <a:gd name="connsiteY14" fmla="*/ 1470403 h 1756177"/>
              <a:gd name="connsiteX15" fmla="*/ 2074819 w 2889213"/>
              <a:gd name="connsiteY15" fmla="*/ 1450562 h 1756177"/>
              <a:gd name="connsiteX16" fmla="*/ 1739085 w 2889213"/>
              <a:gd name="connsiteY16" fmla="*/ 1756177 h 1756177"/>
              <a:gd name="connsiteX17" fmla="*/ 1648664 w 2889213"/>
              <a:gd name="connsiteY17" fmla="*/ 1466917 h 1756177"/>
              <a:gd name="connsiteX18" fmla="*/ 1376671 w 2889213"/>
              <a:gd name="connsiteY18" fmla="*/ 1585086 h 1756177"/>
              <a:gd name="connsiteX19" fmla="*/ 1415819 w 2889213"/>
              <a:gd name="connsiteY19" fmla="*/ 1219713 h 1756177"/>
              <a:gd name="connsiteX20" fmla="*/ 665501 w 2889213"/>
              <a:gd name="connsiteY20" fmla="*/ 1160992 h 1756177"/>
              <a:gd name="connsiteX21" fmla="*/ 0 w 2889213"/>
              <a:gd name="connsiteY21" fmla="*/ 1010928 h 1756177"/>
              <a:gd name="connsiteX22" fmla="*/ 13050 w 2889213"/>
              <a:gd name="connsiteY22" fmla="*/ 169268 h 1756177"/>
              <a:gd name="connsiteX23" fmla="*/ 1348782 w 2889213"/>
              <a:gd name="connsiteY23" fmla="*/ 0 h 1756177"/>
              <a:gd name="connsiteX0" fmla="*/ 2150164 w 2889213"/>
              <a:gd name="connsiteY0" fmla="*/ 113773 h 1756177"/>
              <a:gd name="connsiteX1" fmla="*/ 2655476 w 2889213"/>
              <a:gd name="connsiteY1" fmla="*/ 469395 h 1756177"/>
              <a:gd name="connsiteX2" fmla="*/ 2828170 w 2889213"/>
              <a:gd name="connsiteY2" fmla="*/ 895281 h 1756177"/>
              <a:gd name="connsiteX3" fmla="*/ 2883834 w 2889213"/>
              <a:gd name="connsiteY3" fmla="*/ 1193615 h 1756177"/>
              <a:gd name="connsiteX4" fmla="*/ 2840612 w 2889213"/>
              <a:gd name="connsiteY4" fmla="*/ 1449135 h 1756177"/>
              <a:gd name="connsiteX5" fmla="*/ 2632493 w 2889213"/>
              <a:gd name="connsiteY5" fmla="*/ 1060062 h 1756177"/>
              <a:gd name="connsiteX6" fmla="*/ 2150164 w 2889213"/>
              <a:gd name="connsiteY6" fmla="*/ 113773 h 1756177"/>
              <a:gd name="connsiteX7" fmla="*/ 1348782 w 2889213"/>
              <a:gd name="connsiteY7" fmla="*/ 0 h 1756177"/>
              <a:gd name="connsiteX8" fmla="*/ 1729530 w 2889213"/>
              <a:gd name="connsiteY8" fmla="*/ 204372 h 1756177"/>
              <a:gd name="connsiteX9" fmla="*/ 1848320 w 2889213"/>
              <a:gd name="connsiteY9" fmla="*/ 462766 h 1756177"/>
              <a:gd name="connsiteX10" fmla="*/ 1973469 w 2889213"/>
              <a:gd name="connsiteY10" fmla="*/ 669299 h 1756177"/>
              <a:gd name="connsiteX11" fmla="*/ 1866010 w 2889213"/>
              <a:gd name="connsiteY11" fmla="*/ 762998 h 1756177"/>
              <a:gd name="connsiteX12" fmla="*/ 2733769 w 2889213"/>
              <a:gd name="connsiteY12" fmla="*/ 1271909 h 1756177"/>
              <a:gd name="connsiteX13" fmla="*/ 2694623 w 2889213"/>
              <a:gd name="connsiteY13" fmla="*/ 1524483 h 1756177"/>
              <a:gd name="connsiteX14" fmla="*/ 2385869 w 2889213"/>
              <a:gd name="connsiteY14" fmla="*/ 1470403 h 1756177"/>
              <a:gd name="connsiteX15" fmla="*/ 2074819 w 2889213"/>
              <a:gd name="connsiteY15" fmla="*/ 1450562 h 1756177"/>
              <a:gd name="connsiteX16" fmla="*/ 1739085 w 2889213"/>
              <a:gd name="connsiteY16" fmla="*/ 1756177 h 1756177"/>
              <a:gd name="connsiteX17" fmla="*/ 1648664 w 2889213"/>
              <a:gd name="connsiteY17" fmla="*/ 1466917 h 1756177"/>
              <a:gd name="connsiteX18" fmla="*/ 1376671 w 2889213"/>
              <a:gd name="connsiteY18" fmla="*/ 1585086 h 1756177"/>
              <a:gd name="connsiteX19" fmla="*/ 1415819 w 2889213"/>
              <a:gd name="connsiteY19" fmla="*/ 1219713 h 1756177"/>
              <a:gd name="connsiteX20" fmla="*/ 665501 w 2889213"/>
              <a:gd name="connsiteY20" fmla="*/ 1160992 h 1756177"/>
              <a:gd name="connsiteX21" fmla="*/ 0 w 2889213"/>
              <a:gd name="connsiteY21" fmla="*/ 1010928 h 1756177"/>
              <a:gd name="connsiteX22" fmla="*/ 13050 w 2889213"/>
              <a:gd name="connsiteY22" fmla="*/ 169268 h 1756177"/>
              <a:gd name="connsiteX23" fmla="*/ 1348782 w 2889213"/>
              <a:gd name="connsiteY23" fmla="*/ 0 h 1756177"/>
              <a:gd name="connsiteX0" fmla="*/ 2150164 w 2889213"/>
              <a:gd name="connsiteY0" fmla="*/ 113773 h 1756177"/>
              <a:gd name="connsiteX1" fmla="*/ 2655476 w 2889213"/>
              <a:gd name="connsiteY1" fmla="*/ 469395 h 1756177"/>
              <a:gd name="connsiteX2" fmla="*/ 2828170 w 2889213"/>
              <a:gd name="connsiteY2" fmla="*/ 895281 h 1756177"/>
              <a:gd name="connsiteX3" fmla="*/ 2883834 w 2889213"/>
              <a:gd name="connsiteY3" fmla="*/ 1193615 h 1756177"/>
              <a:gd name="connsiteX4" fmla="*/ 2840612 w 2889213"/>
              <a:gd name="connsiteY4" fmla="*/ 1449135 h 1756177"/>
              <a:gd name="connsiteX5" fmla="*/ 2632493 w 2889213"/>
              <a:gd name="connsiteY5" fmla="*/ 1060062 h 1756177"/>
              <a:gd name="connsiteX6" fmla="*/ 2150164 w 2889213"/>
              <a:gd name="connsiteY6" fmla="*/ 113773 h 1756177"/>
              <a:gd name="connsiteX7" fmla="*/ 1348782 w 2889213"/>
              <a:gd name="connsiteY7" fmla="*/ 0 h 1756177"/>
              <a:gd name="connsiteX8" fmla="*/ 1729530 w 2889213"/>
              <a:gd name="connsiteY8" fmla="*/ 204372 h 1756177"/>
              <a:gd name="connsiteX9" fmla="*/ 1866896 w 2889213"/>
              <a:gd name="connsiteY9" fmla="*/ 462766 h 1756177"/>
              <a:gd name="connsiteX10" fmla="*/ 1973469 w 2889213"/>
              <a:gd name="connsiteY10" fmla="*/ 669299 h 1756177"/>
              <a:gd name="connsiteX11" fmla="*/ 1866010 w 2889213"/>
              <a:gd name="connsiteY11" fmla="*/ 762998 h 1756177"/>
              <a:gd name="connsiteX12" fmla="*/ 2733769 w 2889213"/>
              <a:gd name="connsiteY12" fmla="*/ 1271909 h 1756177"/>
              <a:gd name="connsiteX13" fmla="*/ 2694623 w 2889213"/>
              <a:gd name="connsiteY13" fmla="*/ 1524483 h 1756177"/>
              <a:gd name="connsiteX14" fmla="*/ 2385869 w 2889213"/>
              <a:gd name="connsiteY14" fmla="*/ 1470403 h 1756177"/>
              <a:gd name="connsiteX15" fmla="*/ 2074819 w 2889213"/>
              <a:gd name="connsiteY15" fmla="*/ 1450562 h 1756177"/>
              <a:gd name="connsiteX16" fmla="*/ 1739085 w 2889213"/>
              <a:gd name="connsiteY16" fmla="*/ 1756177 h 1756177"/>
              <a:gd name="connsiteX17" fmla="*/ 1648664 w 2889213"/>
              <a:gd name="connsiteY17" fmla="*/ 1466917 h 1756177"/>
              <a:gd name="connsiteX18" fmla="*/ 1376671 w 2889213"/>
              <a:gd name="connsiteY18" fmla="*/ 1585086 h 1756177"/>
              <a:gd name="connsiteX19" fmla="*/ 1415819 w 2889213"/>
              <a:gd name="connsiteY19" fmla="*/ 1219713 h 1756177"/>
              <a:gd name="connsiteX20" fmla="*/ 665501 w 2889213"/>
              <a:gd name="connsiteY20" fmla="*/ 1160992 h 1756177"/>
              <a:gd name="connsiteX21" fmla="*/ 0 w 2889213"/>
              <a:gd name="connsiteY21" fmla="*/ 1010928 h 1756177"/>
              <a:gd name="connsiteX22" fmla="*/ 13050 w 2889213"/>
              <a:gd name="connsiteY22" fmla="*/ 169268 h 1756177"/>
              <a:gd name="connsiteX23" fmla="*/ 1348782 w 2889213"/>
              <a:gd name="connsiteY23" fmla="*/ 0 h 1756177"/>
              <a:gd name="connsiteX0" fmla="*/ 2150164 w 2889213"/>
              <a:gd name="connsiteY0" fmla="*/ 113773 h 1756177"/>
              <a:gd name="connsiteX1" fmla="*/ 2655476 w 2889213"/>
              <a:gd name="connsiteY1" fmla="*/ 469395 h 1756177"/>
              <a:gd name="connsiteX2" fmla="*/ 2828170 w 2889213"/>
              <a:gd name="connsiteY2" fmla="*/ 895281 h 1756177"/>
              <a:gd name="connsiteX3" fmla="*/ 2883834 w 2889213"/>
              <a:gd name="connsiteY3" fmla="*/ 1193615 h 1756177"/>
              <a:gd name="connsiteX4" fmla="*/ 2840612 w 2889213"/>
              <a:gd name="connsiteY4" fmla="*/ 1449135 h 1756177"/>
              <a:gd name="connsiteX5" fmla="*/ 2632493 w 2889213"/>
              <a:gd name="connsiteY5" fmla="*/ 1060062 h 1756177"/>
              <a:gd name="connsiteX6" fmla="*/ 2150164 w 2889213"/>
              <a:gd name="connsiteY6" fmla="*/ 113773 h 1756177"/>
              <a:gd name="connsiteX7" fmla="*/ 1348782 w 2889213"/>
              <a:gd name="connsiteY7" fmla="*/ 0 h 1756177"/>
              <a:gd name="connsiteX8" fmla="*/ 1714668 w 2889213"/>
              <a:gd name="connsiteY8" fmla="*/ 204372 h 1756177"/>
              <a:gd name="connsiteX9" fmla="*/ 1866896 w 2889213"/>
              <a:gd name="connsiteY9" fmla="*/ 462766 h 1756177"/>
              <a:gd name="connsiteX10" fmla="*/ 1973469 w 2889213"/>
              <a:gd name="connsiteY10" fmla="*/ 669299 h 1756177"/>
              <a:gd name="connsiteX11" fmla="*/ 1866010 w 2889213"/>
              <a:gd name="connsiteY11" fmla="*/ 762998 h 1756177"/>
              <a:gd name="connsiteX12" fmla="*/ 2733769 w 2889213"/>
              <a:gd name="connsiteY12" fmla="*/ 1271909 h 1756177"/>
              <a:gd name="connsiteX13" fmla="*/ 2694623 w 2889213"/>
              <a:gd name="connsiteY13" fmla="*/ 1524483 h 1756177"/>
              <a:gd name="connsiteX14" fmla="*/ 2385869 w 2889213"/>
              <a:gd name="connsiteY14" fmla="*/ 1470403 h 1756177"/>
              <a:gd name="connsiteX15" fmla="*/ 2074819 w 2889213"/>
              <a:gd name="connsiteY15" fmla="*/ 1450562 h 1756177"/>
              <a:gd name="connsiteX16" fmla="*/ 1739085 w 2889213"/>
              <a:gd name="connsiteY16" fmla="*/ 1756177 h 1756177"/>
              <a:gd name="connsiteX17" fmla="*/ 1648664 w 2889213"/>
              <a:gd name="connsiteY17" fmla="*/ 1466917 h 1756177"/>
              <a:gd name="connsiteX18" fmla="*/ 1376671 w 2889213"/>
              <a:gd name="connsiteY18" fmla="*/ 1585086 h 1756177"/>
              <a:gd name="connsiteX19" fmla="*/ 1415819 w 2889213"/>
              <a:gd name="connsiteY19" fmla="*/ 1219713 h 1756177"/>
              <a:gd name="connsiteX20" fmla="*/ 665501 w 2889213"/>
              <a:gd name="connsiteY20" fmla="*/ 1160992 h 1756177"/>
              <a:gd name="connsiteX21" fmla="*/ 0 w 2889213"/>
              <a:gd name="connsiteY21" fmla="*/ 1010928 h 1756177"/>
              <a:gd name="connsiteX22" fmla="*/ 13050 w 2889213"/>
              <a:gd name="connsiteY22" fmla="*/ 169268 h 1756177"/>
              <a:gd name="connsiteX23" fmla="*/ 1348782 w 2889213"/>
              <a:gd name="connsiteY23" fmla="*/ 0 h 1756177"/>
              <a:gd name="connsiteX0" fmla="*/ 2150164 w 2889213"/>
              <a:gd name="connsiteY0" fmla="*/ 113773 h 1756177"/>
              <a:gd name="connsiteX1" fmla="*/ 2655476 w 2889213"/>
              <a:gd name="connsiteY1" fmla="*/ 469395 h 1756177"/>
              <a:gd name="connsiteX2" fmla="*/ 2828170 w 2889213"/>
              <a:gd name="connsiteY2" fmla="*/ 895281 h 1756177"/>
              <a:gd name="connsiteX3" fmla="*/ 2883834 w 2889213"/>
              <a:gd name="connsiteY3" fmla="*/ 1193615 h 1756177"/>
              <a:gd name="connsiteX4" fmla="*/ 2840612 w 2889213"/>
              <a:gd name="connsiteY4" fmla="*/ 1449135 h 1756177"/>
              <a:gd name="connsiteX5" fmla="*/ 2632493 w 2889213"/>
              <a:gd name="connsiteY5" fmla="*/ 1060062 h 1756177"/>
              <a:gd name="connsiteX6" fmla="*/ 2150164 w 2889213"/>
              <a:gd name="connsiteY6" fmla="*/ 113773 h 1756177"/>
              <a:gd name="connsiteX7" fmla="*/ 1348782 w 2889213"/>
              <a:gd name="connsiteY7" fmla="*/ 0 h 1756177"/>
              <a:gd name="connsiteX8" fmla="*/ 1714668 w 2889213"/>
              <a:gd name="connsiteY8" fmla="*/ 204372 h 1756177"/>
              <a:gd name="connsiteX9" fmla="*/ 1866896 w 2889213"/>
              <a:gd name="connsiteY9" fmla="*/ 462766 h 1756177"/>
              <a:gd name="connsiteX10" fmla="*/ 1973469 w 2889213"/>
              <a:gd name="connsiteY10" fmla="*/ 669299 h 1756177"/>
              <a:gd name="connsiteX11" fmla="*/ 1866010 w 2889213"/>
              <a:gd name="connsiteY11" fmla="*/ 762998 h 1756177"/>
              <a:gd name="connsiteX12" fmla="*/ 2733769 w 2889213"/>
              <a:gd name="connsiteY12" fmla="*/ 1271909 h 1756177"/>
              <a:gd name="connsiteX13" fmla="*/ 2694623 w 2889213"/>
              <a:gd name="connsiteY13" fmla="*/ 1524483 h 1756177"/>
              <a:gd name="connsiteX14" fmla="*/ 2385869 w 2889213"/>
              <a:gd name="connsiteY14" fmla="*/ 1470403 h 1756177"/>
              <a:gd name="connsiteX15" fmla="*/ 2074819 w 2889213"/>
              <a:gd name="connsiteY15" fmla="*/ 1450562 h 1756177"/>
              <a:gd name="connsiteX16" fmla="*/ 1739085 w 2889213"/>
              <a:gd name="connsiteY16" fmla="*/ 1756177 h 1756177"/>
              <a:gd name="connsiteX17" fmla="*/ 1648664 w 2889213"/>
              <a:gd name="connsiteY17" fmla="*/ 1466917 h 1756177"/>
              <a:gd name="connsiteX18" fmla="*/ 1376671 w 2889213"/>
              <a:gd name="connsiteY18" fmla="*/ 1585086 h 1756177"/>
              <a:gd name="connsiteX19" fmla="*/ 1415819 w 2889213"/>
              <a:gd name="connsiteY19" fmla="*/ 1219713 h 1756177"/>
              <a:gd name="connsiteX20" fmla="*/ 665501 w 2889213"/>
              <a:gd name="connsiteY20" fmla="*/ 1160992 h 1756177"/>
              <a:gd name="connsiteX21" fmla="*/ 0 w 2889213"/>
              <a:gd name="connsiteY21" fmla="*/ 1010928 h 1756177"/>
              <a:gd name="connsiteX22" fmla="*/ 13050 w 2889213"/>
              <a:gd name="connsiteY22" fmla="*/ 169268 h 1756177"/>
              <a:gd name="connsiteX23" fmla="*/ 1348782 w 2889213"/>
              <a:gd name="connsiteY23" fmla="*/ 0 h 1756177"/>
              <a:gd name="connsiteX0" fmla="*/ 2150164 w 2889213"/>
              <a:gd name="connsiteY0" fmla="*/ 113773 h 1756177"/>
              <a:gd name="connsiteX1" fmla="*/ 2655476 w 2889213"/>
              <a:gd name="connsiteY1" fmla="*/ 469395 h 1756177"/>
              <a:gd name="connsiteX2" fmla="*/ 2828170 w 2889213"/>
              <a:gd name="connsiteY2" fmla="*/ 895281 h 1756177"/>
              <a:gd name="connsiteX3" fmla="*/ 2883834 w 2889213"/>
              <a:gd name="connsiteY3" fmla="*/ 1193615 h 1756177"/>
              <a:gd name="connsiteX4" fmla="*/ 2840612 w 2889213"/>
              <a:gd name="connsiteY4" fmla="*/ 1449135 h 1756177"/>
              <a:gd name="connsiteX5" fmla="*/ 2632493 w 2889213"/>
              <a:gd name="connsiteY5" fmla="*/ 1060062 h 1756177"/>
              <a:gd name="connsiteX6" fmla="*/ 2150164 w 2889213"/>
              <a:gd name="connsiteY6" fmla="*/ 113773 h 1756177"/>
              <a:gd name="connsiteX7" fmla="*/ 1348782 w 2889213"/>
              <a:gd name="connsiteY7" fmla="*/ 0 h 1756177"/>
              <a:gd name="connsiteX8" fmla="*/ 1714668 w 2889213"/>
              <a:gd name="connsiteY8" fmla="*/ 204372 h 1756177"/>
              <a:gd name="connsiteX9" fmla="*/ 1866896 w 2889213"/>
              <a:gd name="connsiteY9" fmla="*/ 462766 h 1756177"/>
              <a:gd name="connsiteX10" fmla="*/ 1973469 w 2889213"/>
              <a:gd name="connsiteY10" fmla="*/ 669299 h 1756177"/>
              <a:gd name="connsiteX11" fmla="*/ 1866010 w 2889213"/>
              <a:gd name="connsiteY11" fmla="*/ 762998 h 1756177"/>
              <a:gd name="connsiteX12" fmla="*/ 2733769 w 2889213"/>
              <a:gd name="connsiteY12" fmla="*/ 1271909 h 1756177"/>
              <a:gd name="connsiteX13" fmla="*/ 2694623 w 2889213"/>
              <a:gd name="connsiteY13" fmla="*/ 1524483 h 1756177"/>
              <a:gd name="connsiteX14" fmla="*/ 2385869 w 2889213"/>
              <a:gd name="connsiteY14" fmla="*/ 1470403 h 1756177"/>
              <a:gd name="connsiteX15" fmla="*/ 2074819 w 2889213"/>
              <a:gd name="connsiteY15" fmla="*/ 1450562 h 1756177"/>
              <a:gd name="connsiteX16" fmla="*/ 1739085 w 2889213"/>
              <a:gd name="connsiteY16" fmla="*/ 1756177 h 1756177"/>
              <a:gd name="connsiteX17" fmla="*/ 1648664 w 2889213"/>
              <a:gd name="connsiteY17" fmla="*/ 1466917 h 1756177"/>
              <a:gd name="connsiteX18" fmla="*/ 1376671 w 2889213"/>
              <a:gd name="connsiteY18" fmla="*/ 1585086 h 1756177"/>
              <a:gd name="connsiteX19" fmla="*/ 1415819 w 2889213"/>
              <a:gd name="connsiteY19" fmla="*/ 1219713 h 1756177"/>
              <a:gd name="connsiteX20" fmla="*/ 665501 w 2889213"/>
              <a:gd name="connsiteY20" fmla="*/ 1160992 h 1756177"/>
              <a:gd name="connsiteX21" fmla="*/ 0 w 2889213"/>
              <a:gd name="connsiteY21" fmla="*/ 1010928 h 1756177"/>
              <a:gd name="connsiteX22" fmla="*/ 13050 w 2889213"/>
              <a:gd name="connsiteY22" fmla="*/ 169268 h 1756177"/>
              <a:gd name="connsiteX23" fmla="*/ 1348782 w 2889213"/>
              <a:gd name="connsiteY23" fmla="*/ 0 h 1756177"/>
              <a:gd name="connsiteX0" fmla="*/ 2150164 w 2889213"/>
              <a:gd name="connsiteY0" fmla="*/ 113773 h 1756177"/>
              <a:gd name="connsiteX1" fmla="*/ 2655476 w 2889213"/>
              <a:gd name="connsiteY1" fmla="*/ 469395 h 1756177"/>
              <a:gd name="connsiteX2" fmla="*/ 2828170 w 2889213"/>
              <a:gd name="connsiteY2" fmla="*/ 895281 h 1756177"/>
              <a:gd name="connsiteX3" fmla="*/ 2883834 w 2889213"/>
              <a:gd name="connsiteY3" fmla="*/ 1193615 h 1756177"/>
              <a:gd name="connsiteX4" fmla="*/ 2840612 w 2889213"/>
              <a:gd name="connsiteY4" fmla="*/ 1449135 h 1756177"/>
              <a:gd name="connsiteX5" fmla="*/ 2632493 w 2889213"/>
              <a:gd name="connsiteY5" fmla="*/ 1060062 h 1756177"/>
              <a:gd name="connsiteX6" fmla="*/ 2150164 w 2889213"/>
              <a:gd name="connsiteY6" fmla="*/ 113773 h 1756177"/>
              <a:gd name="connsiteX7" fmla="*/ 1348782 w 2889213"/>
              <a:gd name="connsiteY7" fmla="*/ 0 h 1756177"/>
              <a:gd name="connsiteX8" fmla="*/ 1714668 w 2889213"/>
              <a:gd name="connsiteY8" fmla="*/ 204372 h 1756177"/>
              <a:gd name="connsiteX9" fmla="*/ 1866896 w 2889213"/>
              <a:gd name="connsiteY9" fmla="*/ 462766 h 1756177"/>
              <a:gd name="connsiteX10" fmla="*/ 1973469 w 2889213"/>
              <a:gd name="connsiteY10" fmla="*/ 669299 h 1756177"/>
              <a:gd name="connsiteX11" fmla="*/ 1866010 w 2889213"/>
              <a:gd name="connsiteY11" fmla="*/ 762998 h 1756177"/>
              <a:gd name="connsiteX12" fmla="*/ 2733769 w 2889213"/>
              <a:gd name="connsiteY12" fmla="*/ 1271909 h 1756177"/>
              <a:gd name="connsiteX13" fmla="*/ 2694623 w 2889213"/>
              <a:gd name="connsiteY13" fmla="*/ 1524483 h 1756177"/>
              <a:gd name="connsiteX14" fmla="*/ 2385869 w 2889213"/>
              <a:gd name="connsiteY14" fmla="*/ 1470403 h 1756177"/>
              <a:gd name="connsiteX15" fmla="*/ 2074819 w 2889213"/>
              <a:gd name="connsiteY15" fmla="*/ 1450562 h 1756177"/>
              <a:gd name="connsiteX16" fmla="*/ 1739085 w 2889213"/>
              <a:gd name="connsiteY16" fmla="*/ 1756177 h 1756177"/>
              <a:gd name="connsiteX17" fmla="*/ 1648664 w 2889213"/>
              <a:gd name="connsiteY17" fmla="*/ 1466917 h 1756177"/>
              <a:gd name="connsiteX18" fmla="*/ 1376671 w 2889213"/>
              <a:gd name="connsiteY18" fmla="*/ 1585086 h 1756177"/>
              <a:gd name="connsiteX19" fmla="*/ 1415819 w 2889213"/>
              <a:gd name="connsiteY19" fmla="*/ 1219713 h 1756177"/>
              <a:gd name="connsiteX20" fmla="*/ 665501 w 2889213"/>
              <a:gd name="connsiteY20" fmla="*/ 1160992 h 1756177"/>
              <a:gd name="connsiteX21" fmla="*/ 0 w 2889213"/>
              <a:gd name="connsiteY21" fmla="*/ 1010928 h 1756177"/>
              <a:gd name="connsiteX22" fmla="*/ 13050 w 2889213"/>
              <a:gd name="connsiteY22" fmla="*/ 169268 h 1756177"/>
              <a:gd name="connsiteX23" fmla="*/ 1348782 w 2889213"/>
              <a:gd name="connsiteY23" fmla="*/ 0 h 1756177"/>
              <a:gd name="connsiteX0" fmla="*/ 2150164 w 2889213"/>
              <a:gd name="connsiteY0" fmla="*/ 113773 h 1800430"/>
              <a:gd name="connsiteX1" fmla="*/ 2655476 w 2889213"/>
              <a:gd name="connsiteY1" fmla="*/ 469395 h 1800430"/>
              <a:gd name="connsiteX2" fmla="*/ 2828170 w 2889213"/>
              <a:gd name="connsiteY2" fmla="*/ 895281 h 1800430"/>
              <a:gd name="connsiteX3" fmla="*/ 2883834 w 2889213"/>
              <a:gd name="connsiteY3" fmla="*/ 1193615 h 1800430"/>
              <a:gd name="connsiteX4" fmla="*/ 2840612 w 2889213"/>
              <a:gd name="connsiteY4" fmla="*/ 1449135 h 1800430"/>
              <a:gd name="connsiteX5" fmla="*/ 2632493 w 2889213"/>
              <a:gd name="connsiteY5" fmla="*/ 1060062 h 1800430"/>
              <a:gd name="connsiteX6" fmla="*/ 2150164 w 2889213"/>
              <a:gd name="connsiteY6" fmla="*/ 113773 h 1800430"/>
              <a:gd name="connsiteX7" fmla="*/ 1348782 w 2889213"/>
              <a:gd name="connsiteY7" fmla="*/ 0 h 1800430"/>
              <a:gd name="connsiteX8" fmla="*/ 1714668 w 2889213"/>
              <a:gd name="connsiteY8" fmla="*/ 204372 h 1800430"/>
              <a:gd name="connsiteX9" fmla="*/ 1866896 w 2889213"/>
              <a:gd name="connsiteY9" fmla="*/ 462766 h 1800430"/>
              <a:gd name="connsiteX10" fmla="*/ 1973469 w 2889213"/>
              <a:gd name="connsiteY10" fmla="*/ 669299 h 1800430"/>
              <a:gd name="connsiteX11" fmla="*/ 1866010 w 2889213"/>
              <a:gd name="connsiteY11" fmla="*/ 762998 h 1800430"/>
              <a:gd name="connsiteX12" fmla="*/ 2733769 w 2889213"/>
              <a:gd name="connsiteY12" fmla="*/ 1271909 h 1800430"/>
              <a:gd name="connsiteX13" fmla="*/ 2694623 w 2889213"/>
              <a:gd name="connsiteY13" fmla="*/ 1524483 h 1800430"/>
              <a:gd name="connsiteX14" fmla="*/ 2385869 w 2889213"/>
              <a:gd name="connsiteY14" fmla="*/ 1470403 h 1800430"/>
              <a:gd name="connsiteX15" fmla="*/ 2191986 w 2889213"/>
              <a:gd name="connsiteY15" fmla="*/ 1800407 h 1800430"/>
              <a:gd name="connsiteX16" fmla="*/ 2074819 w 2889213"/>
              <a:gd name="connsiteY16" fmla="*/ 1450562 h 1800430"/>
              <a:gd name="connsiteX17" fmla="*/ 1739085 w 2889213"/>
              <a:gd name="connsiteY17" fmla="*/ 1756177 h 1800430"/>
              <a:gd name="connsiteX18" fmla="*/ 1648664 w 2889213"/>
              <a:gd name="connsiteY18" fmla="*/ 1466917 h 1800430"/>
              <a:gd name="connsiteX19" fmla="*/ 1376671 w 2889213"/>
              <a:gd name="connsiteY19" fmla="*/ 1585086 h 1800430"/>
              <a:gd name="connsiteX20" fmla="*/ 1415819 w 2889213"/>
              <a:gd name="connsiteY20" fmla="*/ 1219713 h 1800430"/>
              <a:gd name="connsiteX21" fmla="*/ 665501 w 2889213"/>
              <a:gd name="connsiteY21" fmla="*/ 1160992 h 1800430"/>
              <a:gd name="connsiteX22" fmla="*/ 0 w 2889213"/>
              <a:gd name="connsiteY22" fmla="*/ 1010928 h 1800430"/>
              <a:gd name="connsiteX23" fmla="*/ 13050 w 2889213"/>
              <a:gd name="connsiteY23" fmla="*/ 169268 h 1800430"/>
              <a:gd name="connsiteX24" fmla="*/ 1348782 w 2889213"/>
              <a:gd name="connsiteY24" fmla="*/ 0 h 1800430"/>
              <a:gd name="connsiteX0" fmla="*/ 2150164 w 2889213"/>
              <a:gd name="connsiteY0" fmla="*/ 113773 h 1800430"/>
              <a:gd name="connsiteX1" fmla="*/ 2655476 w 2889213"/>
              <a:gd name="connsiteY1" fmla="*/ 469395 h 1800430"/>
              <a:gd name="connsiteX2" fmla="*/ 2828170 w 2889213"/>
              <a:gd name="connsiteY2" fmla="*/ 895281 h 1800430"/>
              <a:gd name="connsiteX3" fmla="*/ 2883834 w 2889213"/>
              <a:gd name="connsiteY3" fmla="*/ 1193615 h 1800430"/>
              <a:gd name="connsiteX4" fmla="*/ 2840612 w 2889213"/>
              <a:gd name="connsiteY4" fmla="*/ 1449135 h 1800430"/>
              <a:gd name="connsiteX5" fmla="*/ 2632493 w 2889213"/>
              <a:gd name="connsiteY5" fmla="*/ 1060062 h 1800430"/>
              <a:gd name="connsiteX6" fmla="*/ 2150164 w 2889213"/>
              <a:gd name="connsiteY6" fmla="*/ 113773 h 1800430"/>
              <a:gd name="connsiteX7" fmla="*/ 1348782 w 2889213"/>
              <a:gd name="connsiteY7" fmla="*/ 0 h 1800430"/>
              <a:gd name="connsiteX8" fmla="*/ 1714668 w 2889213"/>
              <a:gd name="connsiteY8" fmla="*/ 204372 h 1800430"/>
              <a:gd name="connsiteX9" fmla="*/ 1866896 w 2889213"/>
              <a:gd name="connsiteY9" fmla="*/ 462766 h 1800430"/>
              <a:gd name="connsiteX10" fmla="*/ 1973469 w 2889213"/>
              <a:gd name="connsiteY10" fmla="*/ 669299 h 1800430"/>
              <a:gd name="connsiteX11" fmla="*/ 1866010 w 2889213"/>
              <a:gd name="connsiteY11" fmla="*/ 762998 h 1800430"/>
              <a:gd name="connsiteX12" fmla="*/ 2733769 w 2889213"/>
              <a:gd name="connsiteY12" fmla="*/ 1271909 h 1800430"/>
              <a:gd name="connsiteX13" fmla="*/ 2694623 w 2889213"/>
              <a:gd name="connsiteY13" fmla="*/ 1524483 h 1800430"/>
              <a:gd name="connsiteX14" fmla="*/ 2385869 w 2889213"/>
              <a:gd name="connsiteY14" fmla="*/ 1470403 h 1800430"/>
              <a:gd name="connsiteX15" fmla="*/ 2191986 w 2889213"/>
              <a:gd name="connsiteY15" fmla="*/ 1800407 h 1800430"/>
              <a:gd name="connsiteX16" fmla="*/ 2074819 w 2889213"/>
              <a:gd name="connsiteY16" fmla="*/ 1450562 h 1800430"/>
              <a:gd name="connsiteX17" fmla="*/ 1739085 w 2889213"/>
              <a:gd name="connsiteY17" fmla="*/ 1756177 h 1800430"/>
              <a:gd name="connsiteX18" fmla="*/ 1648664 w 2889213"/>
              <a:gd name="connsiteY18" fmla="*/ 1466917 h 1800430"/>
              <a:gd name="connsiteX19" fmla="*/ 1376671 w 2889213"/>
              <a:gd name="connsiteY19" fmla="*/ 1585086 h 1800430"/>
              <a:gd name="connsiteX20" fmla="*/ 1415819 w 2889213"/>
              <a:gd name="connsiteY20" fmla="*/ 1219713 h 1800430"/>
              <a:gd name="connsiteX21" fmla="*/ 665501 w 2889213"/>
              <a:gd name="connsiteY21" fmla="*/ 1160992 h 1800430"/>
              <a:gd name="connsiteX22" fmla="*/ 0 w 2889213"/>
              <a:gd name="connsiteY22" fmla="*/ 1010928 h 1800430"/>
              <a:gd name="connsiteX23" fmla="*/ 13050 w 2889213"/>
              <a:gd name="connsiteY23" fmla="*/ 169268 h 1800430"/>
              <a:gd name="connsiteX24" fmla="*/ 1348782 w 2889213"/>
              <a:gd name="connsiteY24" fmla="*/ 0 h 1800430"/>
              <a:gd name="connsiteX0" fmla="*/ 2150164 w 2889213"/>
              <a:gd name="connsiteY0" fmla="*/ 113773 h 1800456"/>
              <a:gd name="connsiteX1" fmla="*/ 2655476 w 2889213"/>
              <a:gd name="connsiteY1" fmla="*/ 469395 h 1800456"/>
              <a:gd name="connsiteX2" fmla="*/ 2828170 w 2889213"/>
              <a:gd name="connsiteY2" fmla="*/ 895281 h 1800456"/>
              <a:gd name="connsiteX3" fmla="*/ 2883834 w 2889213"/>
              <a:gd name="connsiteY3" fmla="*/ 1193615 h 1800456"/>
              <a:gd name="connsiteX4" fmla="*/ 2840612 w 2889213"/>
              <a:gd name="connsiteY4" fmla="*/ 1449135 h 1800456"/>
              <a:gd name="connsiteX5" fmla="*/ 2632493 w 2889213"/>
              <a:gd name="connsiteY5" fmla="*/ 1060062 h 1800456"/>
              <a:gd name="connsiteX6" fmla="*/ 2150164 w 2889213"/>
              <a:gd name="connsiteY6" fmla="*/ 113773 h 1800456"/>
              <a:gd name="connsiteX7" fmla="*/ 1348782 w 2889213"/>
              <a:gd name="connsiteY7" fmla="*/ 0 h 1800456"/>
              <a:gd name="connsiteX8" fmla="*/ 1714668 w 2889213"/>
              <a:gd name="connsiteY8" fmla="*/ 204372 h 1800456"/>
              <a:gd name="connsiteX9" fmla="*/ 1866896 w 2889213"/>
              <a:gd name="connsiteY9" fmla="*/ 462766 h 1800456"/>
              <a:gd name="connsiteX10" fmla="*/ 1973469 w 2889213"/>
              <a:gd name="connsiteY10" fmla="*/ 669299 h 1800456"/>
              <a:gd name="connsiteX11" fmla="*/ 1866010 w 2889213"/>
              <a:gd name="connsiteY11" fmla="*/ 762998 h 1800456"/>
              <a:gd name="connsiteX12" fmla="*/ 2733769 w 2889213"/>
              <a:gd name="connsiteY12" fmla="*/ 1271909 h 1800456"/>
              <a:gd name="connsiteX13" fmla="*/ 2694623 w 2889213"/>
              <a:gd name="connsiteY13" fmla="*/ 1524483 h 1800456"/>
              <a:gd name="connsiteX14" fmla="*/ 2385869 w 2889213"/>
              <a:gd name="connsiteY14" fmla="*/ 1470403 h 1800456"/>
              <a:gd name="connsiteX15" fmla="*/ 2191986 w 2889213"/>
              <a:gd name="connsiteY15" fmla="*/ 1800407 h 1800456"/>
              <a:gd name="connsiteX16" fmla="*/ 2074819 w 2889213"/>
              <a:gd name="connsiteY16" fmla="*/ 1450562 h 1800456"/>
              <a:gd name="connsiteX17" fmla="*/ 1739085 w 2889213"/>
              <a:gd name="connsiteY17" fmla="*/ 1756177 h 1800456"/>
              <a:gd name="connsiteX18" fmla="*/ 1648664 w 2889213"/>
              <a:gd name="connsiteY18" fmla="*/ 1466917 h 1800456"/>
              <a:gd name="connsiteX19" fmla="*/ 1376671 w 2889213"/>
              <a:gd name="connsiteY19" fmla="*/ 1585086 h 1800456"/>
              <a:gd name="connsiteX20" fmla="*/ 1415819 w 2889213"/>
              <a:gd name="connsiteY20" fmla="*/ 1219713 h 1800456"/>
              <a:gd name="connsiteX21" fmla="*/ 665501 w 2889213"/>
              <a:gd name="connsiteY21" fmla="*/ 1160992 h 1800456"/>
              <a:gd name="connsiteX22" fmla="*/ 0 w 2889213"/>
              <a:gd name="connsiteY22" fmla="*/ 1010928 h 1800456"/>
              <a:gd name="connsiteX23" fmla="*/ 13050 w 2889213"/>
              <a:gd name="connsiteY23" fmla="*/ 169268 h 1800456"/>
              <a:gd name="connsiteX24" fmla="*/ 1348782 w 2889213"/>
              <a:gd name="connsiteY24" fmla="*/ 0 h 1800456"/>
              <a:gd name="connsiteX0" fmla="*/ 2150164 w 2889213"/>
              <a:gd name="connsiteY0" fmla="*/ 113773 h 1811599"/>
              <a:gd name="connsiteX1" fmla="*/ 2655476 w 2889213"/>
              <a:gd name="connsiteY1" fmla="*/ 469395 h 1811599"/>
              <a:gd name="connsiteX2" fmla="*/ 2828170 w 2889213"/>
              <a:gd name="connsiteY2" fmla="*/ 895281 h 1811599"/>
              <a:gd name="connsiteX3" fmla="*/ 2883834 w 2889213"/>
              <a:gd name="connsiteY3" fmla="*/ 1193615 h 1811599"/>
              <a:gd name="connsiteX4" fmla="*/ 2840612 w 2889213"/>
              <a:gd name="connsiteY4" fmla="*/ 1449135 h 1811599"/>
              <a:gd name="connsiteX5" fmla="*/ 2632493 w 2889213"/>
              <a:gd name="connsiteY5" fmla="*/ 1060062 h 1811599"/>
              <a:gd name="connsiteX6" fmla="*/ 2150164 w 2889213"/>
              <a:gd name="connsiteY6" fmla="*/ 113773 h 1811599"/>
              <a:gd name="connsiteX7" fmla="*/ 1348782 w 2889213"/>
              <a:gd name="connsiteY7" fmla="*/ 0 h 1811599"/>
              <a:gd name="connsiteX8" fmla="*/ 1714668 w 2889213"/>
              <a:gd name="connsiteY8" fmla="*/ 204372 h 1811599"/>
              <a:gd name="connsiteX9" fmla="*/ 1866896 w 2889213"/>
              <a:gd name="connsiteY9" fmla="*/ 462766 h 1811599"/>
              <a:gd name="connsiteX10" fmla="*/ 1973469 w 2889213"/>
              <a:gd name="connsiteY10" fmla="*/ 669299 h 1811599"/>
              <a:gd name="connsiteX11" fmla="*/ 1866010 w 2889213"/>
              <a:gd name="connsiteY11" fmla="*/ 762998 h 1811599"/>
              <a:gd name="connsiteX12" fmla="*/ 2733769 w 2889213"/>
              <a:gd name="connsiteY12" fmla="*/ 1271909 h 1811599"/>
              <a:gd name="connsiteX13" fmla="*/ 2694623 w 2889213"/>
              <a:gd name="connsiteY13" fmla="*/ 1524483 h 1811599"/>
              <a:gd name="connsiteX14" fmla="*/ 2385869 w 2889213"/>
              <a:gd name="connsiteY14" fmla="*/ 1470403 h 1811599"/>
              <a:gd name="connsiteX15" fmla="*/ 2214278 w 2889213"/>
              <a:gd name="connsiteY15" fmla="*/ 1811553 h 1811599"/>
              <a:gd name="connsiteX16" fmla="*/ 2074819 w 2889213"/>
              <a:gd name="connsiteY16" fmla="*/ 1450562 h 1811599"/>
              <a:gd name="connsiteX17" fmla="*/ 1739085 w 2889213"/>
              <a:gd name="connsiteY17" fmla="*/ 1756177 h 1811599"/>
              <a:gd name="connsiteX18" fmla="*/ 1648664 w 2889213"/>
              <a:gd name="connsiteY18" fmla="*/ 1466917 h 1811599"/>
              <a:gd name="connsiteX19" fmla="*/ 1376671 w 2889213"/>
              <a:gd name="connsiteY19" fmla="*/ 1585086 h 1811599"/>
              <a:gd name="connsiteX20" fmla="*/ 1415819 w 2889213"/>
              <a:gd name="connsiteY20" fmla="*/ 1219713 h 1811599"/>
              <a:gd name="connsiteX21" fmla="*/ 665501 w 2889213"/>
              <a:gd name="connsiteY21" fmla="*/ 1160992 h 1811599"/>
              <a:gd name="connsiteX22" fmla="*/ 0 w 2889213"/>
              <a:gd name="connsiteY22" fmla="*/ 1010928 h 1811599"/>
              <a:gd name="connsiteX23" fmla="*/ 13050 w 2889213"/>
              <a:gd name="connsiteY23" fmla="*/ 169268 h 1811599"/>
              <a:gd name="connsiteX24" fmla="*/ 1348782 w 2889213"/>
              <a:gd name="connsiteY24" fmla="*/ 0 h 1811599"/>
              <a:gd name="connsiteX0" fmla="*/ 2150164 w 2889213"/>
              <a:gd name="connsiteY0" fmla="*/ 113773 h 1811553"/>
              <a:gd name="connsiteX1" fmla="*/ 2655476 w 2889213"/>
              <a:gd name="connsiteY1" fmla="*/ 469395 h 1811553"/>
              <a:gd name="connsiteX2" fmla="*/ 2828170 w 2889213"/>
              <a:gd name="connsiteY2" fmla="*/ 895281 h 1811553"/>
              <a:gd name="connsiteX3" fmla="*/ 2883834 w 2889213"/>
              <a:gd name="connsiteY3" fmla="*/ 1193615 h 1811553"/>
              <a:gd name="connsiteX4" fmla="*/ 2840612 w 2889213"/>
              <a:gd name="connsiteY4" fmla="*/ 1449135 h 1811553"/>
              <a:gd name="connsiteX5" fmla="*/ 2632493 w 2889213"/>
              <a:gd name="connsiteY5" fmla="*/ 1060062 h 1811553"/>
              <a:gd name="connsiteX6" fmla="*/ 2150164 w 2889213"/>
              <a:gd name="connsiteY6" fmla="*/ 113773 h 1811553"/>
              <a:gd name="connsiteX7" fmla="*/ 1348782 w 2889213"/>
              <a:gd name="connsiteY7" fmla="*/ 0 h 1811553"/>
              <a:gd name="connsiteX8" fmla="*/ 1714668 w 2889213"/>
              <a:gd name="connsiteY8" fmla="*/ 204372 h 1811553"/>
              <a:gd name="connsiteX9" fmla="*/ 1866896 w 2889213"/>
              <a:gd name="connsiteY9" fmla="*/ 462766 h 1811553"/>
              <a:gd name="connsiteX10" fmla="*/ 1973469 w 2889213"/>
              <a:gd name="connsiteY10" fmla="*/ 669299 h 1811553"/>
              <a:gd name="connsiteX11" fmla="*/ 1866010 w 2889213"/>
              <a:gd name="connsiteY11" fmla="*/ 762998 h 1811553"/>
              <a:gd name="connsiteX12" fmla="*/ 2733769 w 2889213"/>
              <a:gd name="connsiteY12" fmla="*/ 1271909 h 1811553"/>
              <a:gd name="connsiteX13" fmla="*/ 2694623 w 2889213"/>
              <a:gd name="connsiteY13" fmla="*/ 1524483 h 1811553"/>
              <a:gd name="connsiteX14" fmla="*/ 2385869 w 2889213"/>
              <a:gd name="connsiteY14" fmla="*/ 1470403 h 1811553"/>
              <a:gd name="connsiteX15" fmla="*/ 2214278 w 2889213"/>
              <a:gd name="connsiteY15" fmla="*/ 1811553 h 1811553"/>
              <a:gd name="connsiteX16" fmla="*/ 2074819 w 2889213"/>
              <a:gd name="connsiteY16" fmla="*/ 1450562 h 1811553"/>
              <a:gd name="connsiteX17" fmla="*/ 1739085 w 2889213"/>
              <a:gd name="connsiteY17" fmla="*/ 1756177 h 1811553"/>
              <a:gd name="connsiteX18" fmla="*/ 1648664 w 2889213"/>
              <a:gd name="connsiteY18" fmla="*/ 1466917 h 1811553"/>
              <a:gd name="connsiteX19" fmla="*/ 1376671 w 2889213"/>
              <a:gd name="connsiteY19" fmla="*/ 1585086 h 1811553"/>
              <a:gd name="connsiteX20" fmla="*/ 1415819 w 2889213"/>
              <a:gd name="connsiteY20" fmla="*/ 1219713 h 1811553"/>
              <a:gd name="connsiteX21" fmla="*/ 665501 w 2889213"/>
              <a:gd name="connsiteY21" fmla="*/ 1160992 h 1811553"/>
              <a:gd name="connsiteX22" fmla="*/ 0 w 2889213"/>
              <a:gd name="connsiteY22" fmla="*/ 1010928 h 1811553"/>
              <a:gd name="connsiteX23" fmla="*/ 13050 w 2889213"/>
              <a:gd name="connsiteY23" fmla="*/ 169268 h 1811553"/>
              <a:gd name="connsiteX24" fmla="*/ 1348782 w 2889213"/>
              <a:gd name="connsiteY24" fmla="*/ 0 h 1811553"/>
              <a:gd name="connsiteX0" fmla="*/ 2150164 w 2889213"/>
              <a:gd name="connsiteY0" fmla="*/ 113773 h 1811553"/>
              <a:gd name="connsiteX1" fmla="*/ 2655476 w 2889213"/>
              <a:gd name="connsiteY1" fmla="*/ 469395 h 1811553"/>
              <a:gd name="connsiteX2" fmla="*/ 2828170 w 2889213"/>
              <a:gd name="connsiteY2" fmla="*/ 895281 h 1811553"/>
              <a:gd name="connsiteX3" fmla="*/ 2883834 w 2889213"/>
              <a:gd name="connsiteY3" fmla="*/ 1193615 h 1811553"/>
              <a:gd name="connsiteX4" fmla="*/ 2840612 w 2889213"/>
              <a:gd name="connsiteY4" fmla="*/ 1449135 h 1811553"/>
              <a:gd name="connsiteX5" fmla="*/ 2632493 w 2889213"/>
              <a:gd name="connsiteY5" fmla="*/ 1060062 h 1811553"/>
              <a:gd name="connsiteX6" fmla="*/ 2150164 w 2889213"/>
              <a:gd name="connsiteY6" fmla="*/ 113773 h 1811553"/>
              <a:gd name="connsiteX7" fmla="*/ 1348782 w 2889213"/>
              <a:gd name="connsiteY7" fmla="*/ 0 h 1811553"/>
              <a:gd name="connsiteX8" fmla="*/ 1714668 w 2889213"/>
              <a:gd name="connsiteY8" fmla="*/ 204372 h 1811553"/>
              <a:gd name="connsiteX9" fmla="*/ 1866896 w 2889213"/>
              <a:gd name="connsiteY9" fmla="*/ 462766 h 1811553"/>
              <a:gd name="connsiteX10" fmla="*/ 1973469 w 2889213"/>
              <a:gd name="connsiteY10" fmla="*/ 669299 h 1811553"/>
              <a:gd name="connsiteX11" fmla="*/ 1866010 w 2889213"/>
              <a:gd name="connsiteY11" fmla="*/ 762998 h 1811553"/>
              <a:gd name="connsiteX12" fmla="*/ 2733769 w 2889213"/>
              <a:gd name="connsiteY12" fmla="*/ 1271909 h 1811553"/>
              <a:gd name="connsiteX13" fmla="*/ 2694623 w 2889213"/>
              <a:gd name="connsiteY13" fmla="*/ 1524483 h 1811553"/>
              <a:gd name="connsiteX14" fmla="*/ 2385869 w 2889213"/>
              <a:gd name="connsiteY14" fmla="*/ 1470403 h 1811553"/>
              <a:gd name="connsiteX15" fmla="*/ 2214278 w 2889213"/>
              <a:gd name="connsiteY15" fmla="*/ 1811553 h 1811553"/>
              <a:gd name="connsiteX16" fmla="*/ 2074819 w 2889213"/>
              <a:gd name="connsiteY16" fmla="*/ 1450562 h 1811553"/>
              <a:gd name="connsiteX17" fmla="*/ 1739085 w 2889213"/>
              <a:gd name="connsiteY17" fmla="*/ 1756177 h 1811553"/>
              <a:gd name="connsiteX18" fmla="*/ 1648664 w 2889213"/>
              <a:gd name="connsiteY18" fmla="*/ 1466917 h 1811553"/>
              <a:gd name="connsiteX19" fmla="*/ 1376671 w 2889213"/>
              <a:gd name="connsiteY19" fmla="*/ 1585086 h 1811553"/>
              <a:gd name="connsiteX20" fmla="*/ 1415819 w 2889213"/>
              <a:gd name="connsiteY20" fmla="*/ 1219713 h 1811553"/>
              <a:gd name="connsiteX21" fmla="*/ 665501 w 2889213"/>
              <a:gd name="connsiteY21" fmla="*/ 1160992 h 1811553"/>
              <a:gd name="connsiteX22" fmla="*/ 0 w 2889213"/>
              <a:gd name="connsiteY22" fmla="*/ 1010928 h 1811553"/>
              <a:gd name="connsiteX23" fmla="*/ 13050 w 2889213"/>
              <a:gd name="connsiteY23" fmla="*/ 169268 h 1811553"/>
              <a:gd name="connsiteX24" fmla="*/ 1348782 w 2889213"/>
              <a:gd name="connsiteY24" fmla="*/ 0 h 1811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89213" h="1811553">
                <a:moveTo>
                  <a:pt x="2150164" y="113773"/>
                </a:moveTo>
                <a:lnTo>
                  <a:pt x="2655476" y="469395"/>
                </a:lnTo>
                <a:cubicBezTo>
                  <a:pt x="2724937" y="612627"/>
                  <a:pt x="2790110" y="774578"/>
                  <a:pt x="2828170" y="895281"/>
                </a:cubicBezTo>
                <a:cubicBezTo>
                  <a:pt x="2845006" y="1009922"/>
                  <a:pt x="2872906" y="1094971"/>
                  <a:pt x="2883834" y="1193615"/>
                </a:cubicBezTo>
                <a:cubicBezTo>
                  <a:pt x="2898597" y="1276508"/>
                  <a:pt x="2882583" y="1383685"/>
                  <a:pt x="2840612" y="1449135"/>
                </a:cubicBezTo>
                <a:cubicBezTo>
                  <a:pt x="2801112" y="1388173"/>
                  <a:pt x="2764708" y="1276910"/>
                  <a:pt x="2632493" y="1060062"/>
                </a:cubicBezTo>
                <a:cubicBezTo>
                  <a:pt x="2521003" y="837054"/>
                  <a:pt x="2268591" y="370791"/>
                  <a:pt x="2150164" y="113773"/>
                </a:cubicBezTo>
                <a:close/>
                <a:moveTo>
                  <a:pt x="1348782" y="0"/>
                </a:moveTo>
                <a:cubicBezTo>
                  <a:pt x="1445338" y="154432"/>
                  <a:pt x="1639668" y="165874"/>
                  <a:pt x="1714668" y="204372"/>
                </a:cubicBezTo>
                <a:cubicBezTo>
                  <a:pt x="1723722" y="285320"/>
                  <a:pt x="1831199" y="402612"/>
                  <a:pt x="1866896" y="462766"/>
                </a:cubicBezTo>
                <a:cubicBezTo>
                  <a:pt x="1913125" y="544588"/>
                  <a:pt x="1935949" y="596454"/>
                  <a:pt x="1973469" y="669299"/>
                </a:cubicBezTo>
                <a:cubicBezTo>
                  <a:pt x="1909251" y="682689"/>
                  <a:pt x="1863715" y="712895"/>
                  <a:pt x="1866010" y="762998"/>
                </a:cubicBezTo>
                <a:cubicBezTo>
                  <a:pt x="1884495" y="971782"/>
                  <a:pt x="2517373" y="1008755"/>
                  <a:pt x="2733769" y="1271909"/>
                </a:cubicBezTo>
                <a:cubicBezTo>
                  <a:pt x="2839248" y="1365427"/>
                  <a:pt x="2779441" y="1512521"/>
                  <a:pt x="2694623" y="1524483"/>
                </a:cubicBezTo>
                <a:cubicBezTo>
                  <a:pt x="2575007" y="1522308"/>
                  <a:pt x="2538107" y="1485627"/>
                  <a:pt x="2385869" y="1470403"/>
                </a:cubicBezTo>
                <a:cubicBezTo>
                  <a:pt x="2333676" y="1639614"/>
                  <a:pt x="2280982" y="1755416"/>
                  <a:pt x="2214278" y="1811553"/>
                </a:cubicBezTo>
                <a:cubicBezTo>
                  <a:pt x="2147576" y="1804531"/>
                  <a:pt x="2033271" y="1685187"/>
                  <a:pt x="2074819" y="1450562"/>
                </a:cubicBezTo>
                <a:cubicBezTo>
                  <a:pt x="1992109" y="1541380"/>
                  <a:pt x="1856720" y="1716561"/>
                  <a:pt x="1739085" y="1756177"/>
                </a:cubicBezTo>
                <a:cubicBezTo>
                  <a:pt x="1647742" y="1688758"/>
                  <a:pt x="1625791" y="1561162"/>
                  <a:pt x="1648664" y="1466917"/>
                </a:cubicBezTo>
                <a:cubicBezTo>
                  <a:pt x="1575908" y="1517602"/>
                  <a:pt x="1475987" y="1575732"/>
                  <a:pt x="1376671" y="1585086"/>
                </a:cubicBezTo>
                <a:cubicBezTo>
                  <a:pt x="1265755" y="1421973"/>
                  <a:pt x="1344050" y="1304532"/>
                  <a:pt x="1415819" y="1219713"/>
                </a:cubicBezTo>
                <a:cubicBezTo>
                  <a:pt x="1106992" y="1284958"/>
                  <a:pt x="922130" y="1226237"/>
                  <a:pt x="665501" y="1160992"/>
                </a:cubicBezTo>
                <a:cubicBezTo>
                  <a:pt x="467591" y="1128369"/>
                  <a:pt x="282729" y="1004403"/>
                  <a:pt x="0" y="1010928"/>
                </a:cubicBezTo>
                <a:lnTo>
                  <a:pt x="13050" y="169268"/>
                </a:lnTo>
                <a:cubicBezTo>
                  <a:pt x="722590" y="234513"/>
                  <a:pt x="1132701" y="28762"/>
                  <a:pt x="1348782" y="0"/>
                </a:cubicBezTo>
                <a:close/>
              </a:path>
            </a:pathLst>
          </a:custGeom>
          <a:gradFill>
            <a:gsLst>
              <a:gs pos="0">
                <a:schemeClr val="accent2">
                  <a:lumMod val="50000"/>
                  <a:lumOff val="50000"/>
                </a:schemeClr>
              </a:gs>
              <a:gs pos="100000">
                <a:schemeClr val="accent2">
                  <a:lumMod val="50000"/>
                  <a:lumOff val="50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0" name="Oval 49"/>
          <p:cNvSpPr/>
          <p:nvPr/>
        </p:nvSpPr>
        <p:spPr>
          <a:xfrm>
            <a:off x="4164238" y="1403944"/>
            <a:ext cx="576064" cy="5760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rgbClr val="32AEB8"/>
              </a:solidFill>
            </a:endParaRPr>
          </a:p>
        </p:txBody>
      </p:sp>
      <p:sp>
        <p:nvSpPr>
          <p:cNvPr id="51" name="Oval 50"/>
          <p:cNvSpPr/>
          <p:nvPr/>
        </p:nvSpPr>
        <p:spPr>
          <a:xfrm>
            <a:off x="4164238" y="2262705"/>
            <a:ext cx="576064" cy="5760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rgbClr val="32AEB8"/>
              </a:solidFill>
            </a:endParaRPr>
          </a:p>
        </p:txBody>
      </p:sp>
      <p:sp>
        <p:nvSpPr>
          <p:cNvPr id="52" name="Oval 51"/>
          <p:cNvSpPr/>
          <p:nvPr/>
        </p:nvSpPr>
        <p:spPr>
          <a:xfrm>
            <a:off x="4164238" y="3104324"/>
            <a:ext cx="576064" cy="5760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rgbClr val="32AEB8"/>
              </a:solidFill>
            </a:endParaRPr>
          </a:p>
        </p:txBody>
      </p:sp>
      <p:grpSp>
        <p:nvGrpSpPr>
          <p:cNvPr id="53" name="Group 52"/>
          <p:cNvGrpSpPr/>
          <p:nvPr/>
        </p:nvGrpSpPr>
        <p:grpSpPr>
          <a:xfrm>
            <a:off x="5076056" y="1329748"/>
            <a:ext cx="3672408" cy="714184"/>
            <a:chOff x="803640" y="3362835"/>
            <a:chExt cx="2059657" cy="714184"/>
          </a:xfrm>
        </p:grpSpPr>
        <p:sp>
          <p:nvSpPr>
            <p:cNvPr id="54" name="TextBox 53"/>
            <p:cNvSpPr txBox="1"/>
            <p:nvPr/>
          </p:nvSpPr>
          <p:spPr>
            <a:xfrm>
              <a:off x="803640" y="3646132"/>
              <a:ext cx="2059657" cy="430887"/>
            </a:xfrm>
            <a:prstGeom prst="rect">
              <a:avLst/>
            </a:prstGeom>
            <a:noFill/>
          </p:spPr>
          <p:txBody>
            <a:bodyPr wrap="square" rtlCol="0">
              <a:spAutoFit/>
            </a:bodyPr>
            <a:lstStyle/>
            <a:p>
              <a:r>
                <a:rPr lang="en-US" altLang="ko-KR" sz="1100" dirty="0">
                  <a:solidFill>
                    <a:schemeClr val="tx1">
                      <a:lumMod val="75000"/>
                      <a:lumOff val="25000"/>
                    </a:schemeClr>
                  </a:solidFill>
                  <a:cs typeface="Arial" pitchFamily="34" charset="0"/>
                </a:rPr>
                <a:t>At 95% confidence interval we reject our null hypothesis as p-value &lt; 0.05 statistically</a:t>
              </a:r>
              <a:endParaRPr lang="ko-KR" altLang="en-US" sz="1100" dirty="0">
                <a:solidFill>
                  <a:schemeClr val="tx1">
                    <a:lumMod val="75000"/>
                    <a:lumOff val="25000"/>
                  </a:schemeClr>
                </a:solidFill>
                <a:cs typeface="Arial" pitchFamily="34" charset="0"/>
              </a:endParaRPr>
            </a:p>
          </p:txBody>
        </p:sp>
        <p:sp>
          <p:nvSpPr>
            <p:cNvPr id="55" name="TextBox 54"/>
            <p:cNvSpPr txBox="1"/>
            <p:nvPr/>
          </p:nvSpPr>
          <p:spPr>
            <a:xfrm>
              <a:off x="803640" y="3362835"/>
              <a:ext cx="2059657" cy="307777"/>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Hypothesis results</a:t>
              </a:r>
              <a:endParaRPr lang="ko-KR" altLang="en-US" sz="1400" b="1" dirty="0">
                <a:solidFill>
                  <a:schemeClr val="tx1">
                    <a:lumMod val="75000"/>
                    <a:lumOff val="25000"/>
                  </a:schemeClr>
                </a:solidFill>
                <a:cs typeface="Arial" pitchFamily="34" charset="0"/>
              </a:endParaRPr>
            </a:p>
          </p:txBody>
        </p:sp>
      </p:grpSp>
      <p:grpSp>
        <p:nvGrpSpPr>
          <p:cNvPr id="56" name="Group 55"/>
          <p:cNvGrpSpPr/>
          <p:nvPr/>
        </p:nvGrpSpPr>
        <p:grpSpPr>
          <a:xfrm>
            <a:off x="5076056" y="2109006"/>
            <a:ext cx="3672408" cy="883461"/>
            <a:chOff x="803640" y="3362835"/>
            <a:chExt cx="2059657" cy="883461"/>
          </a:xfrm>
        </p:grpSpPr>
        <p:sp>
          <p:nvSpPr>
            <p:cNvPr id="57" name="TextBox 56"/>
            <p:cNvSpPr txBox="1"/>
            <p:nvPr/>
          </p:nvSpPr>
          <p:spPr>
            <a:xfrm>
              <a:off x="803640" y="3646132"/>
              <a:ext cx="2059657" cy="600164"/>
            </a:xfrm>
            <a:prstGeom prst="rect">
              <a:avLst/>
            </a:prstGeom>
            <a:noFill/>
          </p:spPr>
          <p:txBody>
            <a:bodyPr wrap="square" rtlCol="0">
              <a:spAutoFit/>
            </a:bodyPr>
            <a:lstStyle/>
            <a:p>
              <a:r>
                <a:rPr lang="en-US" sz="1100" dirty="0"/>
                <a:t>An increase in education and schooling, income and           lifestyle also get better and hence allow access to better   healthcare and medical facilities</a:t>
              </a:r>
              <a:endParaRPr lang="ko-KR" altLang="en-US" sz="1100" dirty="0">
                <a:solidFill>
                  <a:schemeClr val="tx1">
                    <a:lumMod val="75000"/>
                    <a:lumOff val="25000"/>
                  </a:schemeClr>
                </a:solidFill>
                <a:cs typeface="Arial" pitchFamily="34" charset="0"/>
              </a:endParaRPr>
            </a:p>
          </p:txBody>
        </p:sp>
        <p:sp>
          <p:nvSpPr>
            <p:cNvPr id="58" name="TextBox 57"/>
            <p:cNvSpPr txBox="1"/>
            <p:nvPr/>
          </p:nvSpPr>
          <p:spPr>
            <a:xfrm>
              <a:off x="803640" y="3362835"/>
              <a:ext cx="2059657" cy="307777"/>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Schooling impacts Life Expectancy</a:t>
              </a:r>
              <a:endParaRPr lang="ko-KR" altLang="en-US" sz="1400" b="1" dirty="0">
                <a:solidFill>
                  <a:schemeClr val="tx1">
                    <a:lumMod val="75000"/>
                    <a:lumOff val="25000"/>
                  </a:schemeClr>
                </a:solidFill>
                <a:cs typeface="Arial" pitchFamily="34" charset="0"/>
              </a:endParaRPr>
            </a:p>
          </p:txBody>
        </p:sp>
      </p:grpSp>
      <p:grpSp>
        <p:nvGrpSpPr>
          <p:cNvPr id="59" name="Group 58"/>
          <p:cNvGrpSpPr/>
          <p:nvPr/>
        </p:nvGrpSpPr>
        <p:grpSpPr>
          <a:xfrm>
            <a:off x="5076056" y="3102949"/>
            <a:ext cx="3672408" cy="883461"/>
            <a:chOff x="803640" y="3362835"/>
            <a:chExt cx="2059657" cy="883461"/>
          </a:xfrm>
        </p:grpSpPr>
        <p:sp>
          <p:nvSpPr>
            <p:cNvPr id="60" name="TextBox 59"/>
            <p:cNvSpPr txBox="1"/>
            <p:nvPr/>
          </p:nvSpPr>
          <p:spPr>
            <a:xfrm>
              <a:off x="803640" y="3646132"/>
              <a:ext cx="2059657" cy="600164"/>
            </a:xfrm>
            <a:prstGeom prst="rect">
              <a:avLst/>
            </a:prstGeom>
            <a:noFill/>
          </p:spPr>
          <p:txBody>
            <a:bodyPr wrap="square" rtlCol="0">
              <a:spAutoFit/>
            </a:bodyPr>
            <a:lstStyle/>
            <a:p>
              <a:r>
                <a:rPr lang="en-US" sz="1100" dirty="0"/>
                <a:t>Developing countries have a higher rate of life expectancy as schooling increases when compared to developed         countries</a:t>
              </a:r>
            </a:p>
          </p:txBody>
        </p:sp>
        <p:sp>
          <p:nvSpPr>
            <p:cNvPr id="61" name="TextBox 60"/>
            <p:cNvSpPr txBox="1"/>
            <p:nvPr/>
          </p:nvSpPr>
          <p:spPr>
            <a:xfrm>
              <a:off x="803640" y="3362835"/>
              <a:ext cx="2059657" cy="307777"/>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Status Inference</a:t>
              </a:r>
              <a:endParaRPr lang="ko-KR" altLang="en-US" sz="1400" b="1" dirty="0">
                <a:solidFill>
                  <a:schemeClr val="tx1">
                    <a:lumMod val="75000"/>
                    <a:lumOff val="25000"/>
                  </a:schemeClr>
                </a:solidFill>
                <a:cs typeface="Arial" pitchFamily="34" charset="0"/>
              </a:endParaRPr>
            </a:p>
          </p:txBody>
        </p:sp>
      </p:grpSp>
      <p:sp>
        <p:nvSpPr>
          <p:cNvPr id="62" name="TextBox 61"/>
          <p:cNvSpPr txBox="1"/>
          <p:nvPr/>
        </p:nvSpPr>
        <p:spPr>
          <a:xfrm>
            <a:off x="4130834" y="1461144"/>
            <a:ext cx="642872"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01</a:t>
            </a:r>
            <a:endParaRPr lang="ko-KR" altLang="en-US" sz="2400" b="1" dirty="0">
              <a:solidFill>
                <a:schemeClr val="bg1"/>
              </a:solidFill>
              <a:cs typeface="Arial" pitchFamily="34" charset="0"/>
            </a:endParaRPr>
          </a:p>
        </p:txBody>
      </p:sp>
      <p:sp>
        <p:nvSpPr>
          <p:cNvPr id="63" name="TextBox 62"/>
          <p:cNvSpPr txBox="1"/>
          <p:nvPr/>
        </p:nvSpPr>
        <p:spPr>
          <a:xfrm>
            <a:off x="4130834" y="2319905"/>
            <a:ext cx="642872"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02</a:t>
            </a:r>
            <a:endParaRPr lang="ko-KR" altLang="en-US" sz="2400" b="1" dirty="0">
              <a:solidFill>
                <a:schemeClr val="bg1"/>
              </a:solidFill>
              <a:cs typeface="Arial" pitchFamily="34" charset="0"/>
            </a:endParaRPr>
          </a:p>
        </p:txBody>
      </p:sp>
      <p:sp>
        <p:nvSpPr>
          <p:cNvPr id="64" name="TextBox 63"/>
          <p:cNvSpPr txBox="1"/>
          <p:nvPr/>
        </p:nvSpPr>
        <p:spPr>
          <a:xfrm>
            <a:off x="4130834" y="3137209"/>
            <a:ext cx="642872"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03</a:t>
            </a:r>
            <a:endParaRPr lang="ko-KR" altLang="en-US" sz="2400" b="1" dirty="0">
              <a:solidFill>
                <a:schemeClr val="bg1"/>
              </a:solidFill>
              <a:cs typeface="Arial" pitchFamily="34" charset="0"/>
            </a:endParaRPr>
          </a:p>
        </p:txBody>
      </p:sp>
      <p:sp>
        <p:nvSpPr>
          <p:cNvPr id="66" name="TextBox 65"/>
          <p:cNvSpPr txBox="1"/>
          <p:nvPr/>
        </p:nvSpPr>
        <p:spPr>
          <a:xfrm>
            <a:off x="5049311" y="4008920"/>
            <a:ext cx="3672408"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Hence, schooling, country status, alcohol consumption, and income composition of resources are significant factors in determining the life expectancy of a human being</a:t>
            </a:r>
          </a:p>
        </p:txBody>
      </p:sp>
      <p:sp>
        <p:nvSpPr>
          <p:cNvPr id="68" name="Oval 67"/>
          <p:cNvSpPr/>
          <p:nvPr/>
        </p:nvSpPr>
        <p:spPr>
          <a:xfrm>
            <a:off x="4164238" y="3954514"/>
            <a:ext cx="576064" cy="5760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rgbClr val="32AEB8"/>
              </a:solidFill>
            </a:endParaRPr>
          </a:p>
        </p:txBody>
      </p:sp>
      <p:sp>
        <p:nvSpPr>
          <p:cNvPr id="69" name="TextBox 68"/>
          <p:cNvSpPr txBox="1"/>
          <p:nvPr/>
        </p:nvSpPr>
        <p:spPr>
          <a:xfrm>
            <a:off x="4130834" y="4011714"/>
            <a:ext cx="642872"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04</a:t>
            </a:r>
            <a:endParaRPr lang="ko-KR" altLang="en-US" sz="2400" b="1" dirty="0">
              <a:solidFill>
                <a:schemeClr val="bg1"/>
              </a:solidFill>
              <a:cs typeface="Arial" pitchFamily="34" charset="0"/>
            </a:endParaRPr>
          </a:p>
        </p:txBody>
      </p:sp>
      <p:sp>
        <p:nvSpPr>
          <p:cNvPr id="3" name="TextBox 2">
            <a:extLst>
              <a:ext uri="{FF2B5EF4-FFF2-40B4-BE49-F238E27FC236}">
                <a16:creationId xmlns:a16="http://schemas.microsoft.com/office/drawing/2014/main" id="{9AC82802-7CED-6D6C-8ABC-77E087248B81}"/>
              </a:ext>
            </a:extLst>
          </p:cNvPr>
          <p:cNvSpPr txBox="1"/>
          <p:nvPr/>
        </p:nvSpPr>
        <p:spPr>
          <a:xfrm>
            <a:off x="3847024" y="908388"/>
            <a:ext cx="5112568" cy="4032448"/>
          </a:xfrm>
          <a:prstGeom prst="rect">
            <a:avLst/>
          </a:prstGeom>
          <a:noFill/>
          <a:ln w="41275">
            <a:solidFill>
              <a:schemeClr val="tx1"/>
            </a:solidFill>
          </a:ln>
        </p:spPr>
        <p:txBody>
          <a:bodyPr wrap="square" rtlCol="0">
            <a:spAutoFit/>
          </a:bodyPr>
          <a:lstStyle/>
          <a:p>
            <a:endParaRPr lang="en-US" dirty="0"/>
          </a:p>
        </p:txBody>
      </p:sp>
    </p:spTree>
    <p:extLst>
      <p:ext uri="{BB962C8B-B14F-4D97-AF65-F5344CB8AC3E}">
        <p14:creationId xmlns:p14="http://schemas.microsoft.com/office/powerpoint/2010/main" val="1278160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FEE6FC87-8DA8-B856-CC78-59912E864911}"/>
              </a:ext>
            </a:extLst>
          </p:cNvPr>
          <p:cNvGraphicFramePr/>
          <p:nvPr>
            <p:extLst>
              <p:ext uri="{D42A27DB-BD31-4B8C-83A1-F6EECF244321}">
                <p14:modId xmlns:p14="http://schemas.microsoft.com/office/powerpoint/2010/main" val="2681177306"/>
              </p:ext>
            </p:extLst>
          </p:nvPr>
        </p:nvGraphicFramePr>
        <p:xfrm>
          <a:off x="1907704" y="1059582"/>
          <a:ext cx="4752528" cy="39036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33BD7D01-ABAE-FE8D-DBF9-4042EA9564AF}"/>
              </a:ext>
            </a:extLst>
          </p:cNvPr>
          <p:cNvSpPr txBox="1"/>
          <p:nvPr/>
        </p:nvSpPr>
        <p:spPr>
          <a:xfrm>
            <a:off x="637263" y="2749775"/>
            <a:ext cx="2304256" cy="523220"/>
          </a:xfrm>
          <a:prstGeom prst="rect">
            <a:avLst/>
          </a:prstGeom>
          <a:noFill/>
        </p:spPr>
        <p:txBody>
          <a:bodyPr wrap="square" rtlCol="0">
            <a:spAutoFit/>
          </a:bodyPr>
          <a:lstStyle/>
          <a:p>
            <a:r>
              <a:rPr lang="en-US" sz="2800" b="1" dirty="0"/>
              <a:t>Limitations</a:t>
            </a:r>
          </a:p>
        </p:txBody>
      </p:sp>
      <p:sp>
        <p:nvSpPr>
          <p:cNvPr id="14" name="TextBox 13">
            <a:extLst>
              <a:ext uri="{FF2B5EF4-FFF2-40B4-BE49-F238E27FC236}">
                <a16:creationId xmlns:a16="http://schemas.microsoft.com/office/drawing/2014/main" id="{DABF9BD7-5120-BF6A-98D2-1CF3DE21C66F}"/>
              </a:ext>
            </a:extLst>
          </p:cNvPr>
          <p:cNvSpPr txBox="1"/>
          <p:nvPr/>
        </p:nvSpPr>
        <p:spPr>
          <a:xfrm>
            <a:off x="6588224" y="1662159"/>
            <a:ext cx="2411556" cy="523220"/>
          </a:xfrm>
          <a:prstGeom prst="rect">
            <a:avLst/>
          </a:prstGeom>
          <a:noFill/>
        </p:spPr>
        <p:txBody>
          <a:bodyPr wrap="square" rtlCol="0">
            <a:spAutoFit/>
          </a:bodyPr>
          <a:lstStyle/>
          <a:p>
            <a:r>
              <a:rPr lang="en-US" sz="2800" b="1" dirty="0"/>
              <a:t>Assumptions</a:t>
            </a:r>
          </a:p>
        </p:txBody>
      </p:sp>
      <p:sp>
        <p:nvSpPr>
          <p:cNvPr id="16" name="TextBox 15">
            <a:extLst>
              <a:ext uri="{FF2B5EF4-FFF2-40B4-BE49-F238E27FC236}">
                <a16:creationId xmlns:a16="http://schemas.microsoft.com/office/drawing/2014/main" id="{E8149800-7FE7-A550-0A97-111C36B0ADDB}"/>
              </a:ext>
            </a:extLst>
          </p:cNvPr>
          <p:cNvSpPr txBox="1"/>
          <p:nvPr/>
        </p:nvSpPr>
        <p:spPr>
          <a:xfrm>
            <a:off x="6516216" y="2336342"/>
            <a:ext cx="2411556" cy="200054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171450" indent="-171450">
              <a:buFont typeface="Wingdings" pitchFamily="2" charset="2"/>
              <a:buChar char="q"/>
            </a:pPr>
            <a:r>
              <a:rPr lang="en-US" sz="1100" dirty="0">
                <a:latin typeface="Calibri" panose="020F0502020204030204" pitchFamily="34" charset="0"/>
                <a:cs typeface="Calibri" panose="020F0502020204030204" pitchFamily="34" charset="0"/>
              </a:rPr>
              <a:t>Only two classifications: developed and developing</a:t>
            </a:r>
          </a:p>
          <a:p>
            <a:endParaRPr lang="en-US" sz="1100" dirty="0">
              <a:latin typeface="Calibri" panose="020F0502020204030204" pitchFamily="34" charset="0"/>
              <a:cs typeface="Calibri" panose="020F0502020204030204" pitchFamily="34" charset="0"/>
            </a:endParaRPr>
          </a:p>
          <a:p>
            <a:pPr marL="171450" indent="-171450">
              <a:buFont typeface="Wingdings" pitchFamily="2" charset="2"/>
              <a:buChar char="q"/>
            </a:pPr>
            <a:r>
              <a:rPr lang="en-US" sz="1100" dirty="0">
                <a:latin typeface="Calibri" panose="020F0502020204030204" pitchFamily="34" charset="0"/>
                <a:cs typeface="Calibri" panose="020F0502020204030204" pitchFamily="34" charset="0"/>
              </a:rPr>
              <a:t>Maximum years of schooling is </a:t>
            </a:r>
          </a:p>
          <a:p>
            <a:r>
              <a:rPr lang="en-US" sz="1100" dirty="0">
                <a:latin typeface="Calibri" panose="020F0502020204030204" pitchFamily="34" charset="0"/>
                <a:cs typeface="Calibri" panose="020F0502020204030204" pitchFamily="34" charset="0"/>
              </a:rPr>
              <a:t>      capped at 20 years and maximum </a:t>
            </a:r>
          </a:p>
          <a:p>
            <a:r>
              <a:rPr lang="en-US" sz="1100" dirty="0">
                <a:latin typeface="Calibri" panose="020F0502020204030204" pitchFamily="34" charset="0"/>
                <a:cs typeface="Calibri" panose="020F0502020204030204" pitchFamily="34" charset="0"/>
              </a:rPr>
              <a:t>      LE is capped at 89 years</a:t>
            </a:r>
          </a:p>
          <a:p>
            <a:pPr marL="171450" indent="-171450">
              <a:buFont typeface="Wingdings" pitchFamily="2" charset="2"/>
              <a:buChar char="q"/>
            </a:pPr>
            <a:endParaRPr lang="en-US" sz="1100" dirty="0">
              <a:latin typeface="Calibri" panose="020F0502020204030204" pitchFamily="34" charset="0"/>
              <a:cs typeface="Calibri" panose="020F0502020204030204" pitchFamily="34" charset="0"/>
            </a:endParaRPr>
          </a:p>
          <a:p>
            <a:pPr marL="171450" indent="-171450">
              <a:buFont typeface="Wingdings" pitchFamily="2" charset="2"/>
              <a:buChar char="q"/>
            </a:pPr>
            <a:r>
              <a:rPr lang="en-US" sz="1100" dirty="0">
                <a:latin typeface="Calibri" panose="020F0502020204030204" pitchFamily="34" charset="0"/>
                <a:cs typeface="Calibri" panose="020F0502020204030204" pitchFamily="34" charset="0"/>
              </a:rPr>
              <a:t>Data is capped at +-(1.5 IQR) to       prevent skewing of data due to       outliers.</a:t>
            </a:r>
          </a:p>
          <a:p>
            <a:endParaRPr lang="en-US" sz="1400" dirty="0">
              <a:latin typeface="Calibri" panose="020F0502020204030204" pitchFamily="34" charset="0"/>
              <a:cs typeface="Calibri" panose="020F0502020204030204" pitchFamily="34" charset="0"/>
            </a:endParaRPr>
          </a:p>
        </p:txBody>
      </p:sp>
      <p:cxnSp>
        <p:nvCxnSpPr>
          <p:cNvPr id="18" name="Straight Arrow Connector 17">
            <a:extLst>
              <a:ext uri="{FF2B5EF4-FFF2-40B4-BE49-F238E27FC236}">
                <a16:creationId xmlns:a16="http://schemas.microsoft.com/office/drawing/2014/main" id="{759A97CE-131A-EDB5-8544-3BE79E748108}"/>
              </a:ext>
            </a:extLst>
          </p:cNvPr>
          <p:cNvCxnSpPr/>
          <p:nvPr/>
        </p:nvCxnSpPr>
        <p:spPr>
          <a:xfrm>
            <a:off x="6228184" y="0"/>
            <a:ext cx="0" cy="5236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8675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3561194"/>
            <a:ext cx="9144000" cy="576063"/>
          </a:xfrm>
        </p:spPr>
        <p:txBody>
          <a:bodyPr>
            <a:normAutofit lnSpcReduction="10000"/>
          </a:bodyPr>
          <a:lstStyle/>
          <a:p>
            <a:r>
              <a:rPr lang="en-US" altLang="ko-KR" sz="3600" dirty="0"/>
              <a:t>Thank you</a:t>
            </a:r>
            <a:endParaRPr lang="ko-KR" altLang="en-US" sz="3600" dirty="0"/>
          </a:p>
        </p:txBody>
      </p:sp>
    </p:spTree>
    <p:extLst>
      <p:ext uri="{BB962C8B-B14F-4D97-AF65-F5344CB8AC3E}">
        <p14:creationId xmlns:p14="http://schemas.microsoft.com/office/powerpoint/2010/main" val="61455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B1C52-B4D4-1585-E55D-8421325AEBA5}"/>
              </a:ext>
            </a:extLst>
          </p:cNvPr>
          <p:cNvSpPr>
            <a:spLocks noGrp="1"/>
          </p:cNvSpPr>
          <p:nvPr>
            <p:ph type="ctrTitle"/>
          </p:nvPr>
        </p:nvSpPr>
        <p:spPr/>
        <p:txBody>
          <a:bodyPr/>
          <a:lstStyle/>
          <a:p>
            <a:r>
              <a:rPr lang="en-US" dirty="0"/>
              <a:t>APPENDIX</a:t>
            </a:r>
          </a:p>
        </p:txBody>
      </p:sp>
    </p:spTree>
    <p:extLst>
      <p:ext uri="{BB962C8B-B14F-4D97-AF65-F5344CB8AC3E}">
        <p14:creationId xmlns:p14="http://schemas.microsoft.com/office/powerpoint/2010/main" val="1320834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15000" b="-15000"/>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3CF2A1D-48C9-94C3-2D0A-2F193602639B}"/>
              </a:ext>
            </a:extLst>
          </p:cNvPr>
          <p:cNvPicPr>
            <a:picLocks noChangeAspect="1"/>
          </p:cNvPicPr>
          <p:nvPr/>
        </p:nvPicPr>
        <p:blipFill>
          <a:blip r:embed="rId4"/>
          <a:stretch>
            <a:fillRect/>
          </a:stretch>
        </p:blipFill>
        <p:spPr>
          <a:xfrm>
            <a:off x="7956376" y="4515966"/>
            <a:ext cx="1041400" cy="514350"/>
          </a:xfrm>
          <a:prstGeom prst="rect">
            <a:avLst/>
          </a:prstGeom>
          <a:ln>
            <a:noFill/>
          </a:ln>
          <a:effectLst>
            <a:outerShdw blurRad="190500" algn="tl" rotWithShape="0">
              <a:srgbClr val="000000">
                <a:alpha val="70000"/>
              </a:srgbClr>
            </a:outerShdw>
          </a:effectLst>
        </p:spPr>
      </p:pic>
      <p:grpSp>
        <p:nvGrpSpPr>
          <p:cNvPr id="4" name="Group 3">
            <a:extLst>
              <a:ext uri="{FF2B5EF4-FFF2-40B4-BE49-F238E27FC236}">
                <a16:creationId xmlns:a16="http://schemas.microsoft.com/office/drawing/2014/main" id="{93D4220A-D193-DDB2-5D23-6AB9AB8DD79B}"/>
              </a:ext>
            </a:extLst>
          </p:cNvPr>
          <p:cNvGrpSpPr/>
          <p:nvPr/>
        </p:nvGrpSpPr>
        <p:grpSpPr>
          <a:xfrm>
            <a:off x="1619672" y="123478"/>
            <a:ext cx="5976664" cy="504056"/>
            <a:chOff x="1619672" y="123478"/>
            <a:chExt cx="5976664" cy="504056"/>
          </a:xfrm>
        </p:grpSpPr>
        <p:sp>
          <p:nvSpPr>
            <p:cNvPr id="2" name="TextBox 1">
              <a:extLst>
                <a:ext uri="{FF2B5EF4-FFF2-40B4-BE49-F238E27FC236}">
                  <a16:creationId xmlns:a16="http://schemas.microsoft.com/office/drawing/2014/main" id="{D0025664-4B36-AF9A-8B7E-75E60F79CB18}"/>
                </a:ext>
              </a:extLst>
            </p:cNvPr>
            <p:cNvSpPr txBox="1"/>
            <p:nvPr/>
          </p:nvSpPr>
          <p:spPr>
            <a:xfrm>
              <a:off x="1763688" y="195486"/>
              <a:ext cx="5832648" cy="338554"/>
            </a:xfrm>
            <a:prstGeom prst="rect">
              <a:avLst/>
            </a:prstGeom>
            <a:noFill/>
          </p:spPr>
          <p:txBody>
            <a:bodyPr wrap="square" rtlCol="0">
              <a:spAutoFit/>
            </a:bodyPr>
            <a:lstStyle/>
            <a:p>
              <a:r>
                <a:rPr lang="en-US" sz="1600" b="1" dirty="0"/>
                <a:t>WHICH COUNTRY HAS THE HIGHEST AVERAGE SCHOOLING?</a:t>
              </a:r>
            </a:p>
          </p:txBody>
        </p:sp>
        <p:sp>
          <p:nvSpPr>
            <p:cNvPr id="3" name="Rectangle 2">
              <a:extLst>
                <a:ext uri="{FF2B5EF4-FFF2-40B4-BE49-F238E27FC236}">
                  <a16:creationId xmlns:a16="http://schemas.microsoft.com/office/drawing/2014/main" id="{CCBE3D85-835B-46B3-0878-9E3877CCEC4E}"/>
                </a:ext>
              </a:extLst>
            </p:cNvPr>
            <p:cNvSpPr/>
            <p:nvPr/>
          </p:nvSpPr>
          <p:spPr>
            <a:xfrm>
              <a:off x="1619672" y="123478"/>
              <a:ext cx="5616624" cy="50405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Graphic 4" descr="Arrow: Straight with solid fill">
            <a:extLst>
              <a:ext uri="{FF2B5EF4-FFF2-40B4-BE49-F238E27FC236}">
                <a16:creationId xmlns:a16="http://schemas.microsoft.com/office/drawing/2014/main" id="{D41E5CEE-E2AD-49F1-9F18-A67CA294B6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8631223">
            <a:off x="7211052" y="3405014"/>
            <a:ext cx="930877" cy="930877"/>
          </a:xfrm>
          <a:prstGeom prst="rect">
            <a:avLst/>
          </a:prstGeom>
        </p:spPr>
      </p:pic>
      <p:sp>
        <p:nvSpPr>
          <p:cNvPr id="6" name="TextBox 5">
            <a:extLst>
              <a:ext uri="{FF2B5EF4-FFF2-40B4-BE49-F238E27FC236}">
                <a16:creationId xmlns:a16="http://schemas.microsoft.com/office/drawing/2014/main" id="{9ECE1485-FE40-85C8-2629-38855CDCFE74}"/>
              </a:ext>
            </a:extLst>
          </p:cNvPr>
          <p:cNvSpPr txBox="1"/>
          <p:nvPr/>
        </p:nvSpPr>
        <p:spPr>
          <a:xfrm>
            <a:off x="7781798" y="3214233"/>
            <a:ext cx="1101824" cy="261610"/>
          </a:xfrm>
          <a:prstGeom prst="rect">
            <a:avLst/>
          </a:prstGeom>
          <a:noFill/>
          <a:ln>
            <a:solidFill>
              <a:schemeClr val="tx1"/>
            </a:solidFill>
          </a:ln>
        </p:spPr>
        <p:txBody>
          <a:bodyPr wrap="square" rtlCol="0">
            <a:spAutoFit/>
          </a:bodyPr>
          <a:lstStyle/>
          <a:p>
            <a:r>
              <a:rPr lang="en-US" sz="1100" b="1" dirty="0"/>
              <a:t>Australia 20.04</a:t>
            </a:r>
          </a:p>
        </p:txBody>
      </p:sp>
    </p:spTree>
    <p:extLst>
      <p:ext uri="{BB962C8B-B14F-4D97-AF65-F5344CB8AC3E}">
        <p14:creationId xmlns:p14="http://schemas.microsoft.com/office/powerpoint/2010/main" val="3916126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2555776" y="339502"/>
            <a:ext cx="6588224"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dirty="0">
                <a:cs typeface="Arial" pitchFamily="34" charset="0"/>
              </a:rPr>
              <a:t>Our Hypothesis </a:t>
            </a:r>
          </a:p>
        </p:txBody>
      </p:sp>
      <p:grpSp>
        <p:nvGrpSpPr>
          <p:cNvPr id="6" name="Group 5"/>
          <p:cNvGrpSpPr/>
          <p:nvPr/>
        </p:nvGrpSpPr>
        <p:grpSpPr>
          <a:xfrm>
            <a:off x="3131840" y="1622457"/>
            <a:ext cx="5256584" cy="720000"/>
            <a:chOff x="3131840" y="1491630"/>
            <a:chExt cx="5256584" cy="576064"/>
          </a:xfrm>
        </p:grpSpPr>
        <p:sp>
          <p:nvSpPr>
            <p:cNvPr id="2" name="Rectangle 1"/>
            <p:cNvSpPr/>
            <p:nvPr/>
          </p:nvSpPr>
          <p:spPr>
            <a:xfrm>
              <a:off x="3131840" y="1491630"/>
              <a:ext cx="5256584" cy="57606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 name="Right Triangle 4"/>
            <p:cNvSpPr/>
            <p:nvPr/>
          </p:nvSpPr>
          <p:spPr>
            <a:xfrm rot="5400000">
              <a:off x="3203840" y="1419630"/>
              <a:ext cx="576000" cy="720000"/>
            </a:xfrm>
            <a:prstGeom prst="rtTriangl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grpSp>
        <p:nvGrpSpPr>
          <p:cNvPr id="17" name="Group 16"/>
          <p:cNvGrpSpPr/>
          <p:nvPr/>
        </p:nvGrpSpPr>
        <p:grpSpPr>
          <a:xfrm>
            <a:off x="3107458" y="3199644"/>
            <a:ext cx="5256584" cy="720000"/>
            <a:chOff x="3131840" y="1491630"/>
            <a:chExt cx="5256584" cy="576064"/>
          </a:xfrm>
        </p:grpSpPr>
        <p:sp>
          <p:nvSpPr>
            <p:cNvPr id="18" name="Rectangle 17"/>
            <p:cNvSpPr/>
            <p:nvPr/>
          </p:nvSpPr>
          <p:spPr>
            <a:xfrm>
              <a:off x="3131840" y="1491630"/>
              <a:ext cx="5256584" cy="57606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9" name="Right Triangle 18"/>
            <p:cNvSpPr/>
            <p:nvPr/>
          </p:nvSpPr>
          <p:spPr>
            <a:xfrm rot="5400000">
              <a:off x="3203840" y="1419630"/>
              <a:ext cx="576000" cy="720000"/>
            </a:xfrm>
            <a:prstGeom prst="rtTriangle">
              <a:avLst/>
            </a:prstGeom>
            <a:solidFill>
              <a:schemeClr val="accent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26" name="TextBox 25"/>
          <p:cNvSpPr txBox="1"/>
          <p:nvPr/>
        </p:nvSpPr>
        <p:spPr>
          <a:xfrm>
            <a:off x="3124102" y="1582307"/>
            <a:ext cx="533164" cy="400110"/>
          </a:xfrm>
          <a:prstGeom prst="rect">
            <a:avLst/>
          </a:prstGeom>
          <a:noFill/>
        </p:spPr>
        <p:txBody>
          <a:bodyPr wrap="square" rtlCol="0">
            <a:spAutoFit/>
          </a:bodyPr>
          <a:lstStyle/>
          <a:p>
            <a:r>
              <a:rPr lang="en-US" altLang="ko-KR" sz="2000" b="1" dirty="0">
                <a:solidFill>
                  <a:schemeClr val="bg1"/>
                </a:solidFill>
                <a:cs typeface="Arial" pitchFamily="34" charset="0"/>
              </a:rPr>
              <a:t>Ho:</a:t>
            </a:r>
            <a:endParaRPr lang="ko-KR" altLang="en-US" sz="2000" b="1" dirty="0">
              <a:solidFill>
                <a:schemeClr val="bg1"/>
              </a:solidFill>
              <a:cs typeface="Arial" pitchFamily="34" charset="0"/>
            </a:endParaRPr>
          </a:p>
        </p:txBody>
      </p:sp>
      <p:sp>
        <p:nvSpPr>
          <p:cNvPr id="27" name="TextBox 26"/>
          <p:cNvSpPr txBox="1"/>
          <p:nvPr/>
        </p:nvSpPr>
        <p:spPr>
          <a:xfrm>
            <a:off x="3076870" y="3199564"/>
            <a:ext cx="533164" cy="400110"/>
          </a:xfrm>
          <a:prstGeom prst="rect">
            <a:avLst/>
          </a:prstGeom>
          <a:noFill/>
        </p:spPr>
        <p:txBody>
          <a:bodyPr wrap="square" rtlCol="0">
            <a:spAutoFit/>
          </a:bodyPr>
          <a:lstStyle/>
          <a:p>
            <a:r>
              <a:rPr lang="en-US" altLang="ko-KR" sz="2000" b="1" dirty="0">
                <a:solidFill>
                  <a:schemeClr val="bg1"/>
                </a:solidFill>
                <a:cs typeface="Arial" pitchFamily="34" charset="0"/>
              </a:rPr>
              <a:t>Ha:</a:t>
            </a:r>
            <a:endParaRPr lang="ko-KR" altLang="en-US" sz="2000" b="1" dirty="0">
              <a:solidFill>
                <a:schemeClr val="bg1"/>
              </a:solidFill>
              <a:cs typeface="Arial" pitchFamily="34" charset="0"/>
            </a:endParaRPr>
          </a:p>
        </p:txBody>
      </p:sp>
      <p:grpSp>
        <p:nvGrpSpPr>
          <p:cNvPr id="7" name="Group 6"/>
          <p:cNvGrpSpPr/>
          <p:nvPr/>
        </p:nvGrpSpPr>
        <p:grpSpPr>
          <a:xfrm>
            <a:off x="3846039" y="1687231"/>
            <a:ext cx="4392568" cy="546224"/>
            <a:chOff x="3851840" y="1356248"/>
            <a:chExt cx="4392568" cy="546224"/>
          </a:xfrm>
        </p:grpSpPr>
        <p:sp>
          <p:nvSpPr>
            <p:cNvPr id="30" name="TextBox 29"/>
            <p:cNvSpPr txBox="1"/>
            <p:nvPr/>
          </p:nvSpPr>
          <p:spPr>
            <a:xfrm>
              <a:off x="3851840" y="1356248"/>
              <a:ext cx="4392567" cy="307777"/>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Schooling does not impact Life Expectancy (LE)</a:t>
              </a:r>
              <a:endParaRPr lang="ko-KR" altLang="en-US" sz="1400" b="1" dirty="0">
                <a:solidFill>
                  <a:schemeClr val="tx1">
                    <a:lumMod val="75000"/>
                    <a:lumOff val="25000"/>
                  </a:schemeClr>
                </a:solidFill>
                <a:cs typeface="Arial" pitchFamily="34" charset="0"/>
              </a:endParaRPr>
            </a:p>
          </p:txBody>
        </p:sp>
        <p:sp>
          <p:nvSpPr>
            <p:cNvPr id="31" name="TextBox 30"/>
            <p:cNvSpPr txBox="1"/>
            <p:nvPr/>
          </p:nvSpPr>
          <p:spPr>
            <a:xfrm>
              <a:off x="3851840" y="1625473"/>
              <a:ext cx="4392568"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There is no relationship between Schooling and Life Expectancy</a:t>
              </a:r>
              <a:endParaRPr lang="ko-KR" altLang="en-US" sz="1200" dirty="0">
                <a:solidFill>
                  <a:schemeClr val="tx1">
                    <a:lumMod val="75000"/>
                    <a:lumOff val="25000"/>
                  </a:schemeClr>
                </a:solidFill>
                <a:cs typeface="Arial" pitchFamily="34" charset="0"/>
              </a:endParaRPr>
            </a:p>
          </p:txBody>
        </p:sp>
      </p:grpSp>
      <p:sp>
        <p:nvSpPr>
          <p:cNvPr id="8" name="TextBox 7">
            <a:extLst>
              <a:ext uri="{FF2B5EF4-FFF2-40B4-BE49-F238E27FC236}">
                <a16:creationId xmlns:a16="http://schemas.microsoft.com/office/drawing/2014/main" id="{B5E9C2B1-7E87-FEE6-C80A-801713225BE4}"/>
              </a:ext>
            </a:extLst>
          </p:cNvPr>
          <p:cNvSpPr txBox="1"/>
          <p:nvPr/>
        </p:nvSpPr>
        <p:spPr>
          <a:xfrm>
            <a:off x="3858047" y="3283488"/>
            <a:ext cx="4392567" cy="307777"/>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Schooling impacts Life Expectancy (LE)</a:t>
            </a:r>
            <a:endParaRPr lang="ko-KR" altLang="en-US" sz="1400" b="1" dirty="0">
              <a:solidFill>
                <a:schemeClr val="tx1">
                  <a:lumMod val="75000"/>
                  <a:lumOff val="25000"/>
                </a:schemeClr>
              </a:solidFill>
              <a:cs typeface="Arial" pitchFamily="34" charset="0"/>
            </a:endParaRPr>
          </a:p>
        </p:txBody>
      </p:sp>
      <p:sp>
        <p:nvSpPr>
          <p:cNvPr id="9" name="TextBox 8">
            <a:extLst>
              <a:ext uri="{FF2B5EF4-FFF2-40B4-BE49-F238E27FC236}">
                <a16:creationId xmlns:a16="http://schemas.microsoft.com/office/drawing/2014/main" id="{C3B489FE-5FD7-BC51-8598-B2ED14062DB6}"/>
              </a:ext>
            </a:extLst>
          </p:cNvPr>
          <p:cNvSpPr txBox="1"/>
          <p:nvPr/>
        </p:nvSpPr>
        <p:spPr>
          <a:xfrm>
            <a:off x="3846039" y="3545319"/>
            <a:ext cx="4392568"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There is a relationship between Schooling and Life Expectancy</a:t>
            </a:r>
            <a:endParaRPr lang="ko-KR" altLang="en-US" sz="1200"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1095055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58961C-C78F-42D6-88AF-5ACF5D4F3F05}"/>
              </a:ext>
            </a:extLst>
          </p:cNvPr>
          <p:cNvSpPr txBox="1"/>
          <p:nvPr/>
        </p:nvSpPr>
        <p:spPr>
          <a:xfrm>
            <a:off x="2000282" y="418397"/>
            <a:ext cx="2363038" cy="606964"/>
          </a:xfrm>
          <a:prstGeom prst="rect">
            <a:avLst/>
          </a:prstGeom>
        </p:spPr>
        <p:txBody>
          <a:bodyPr vert="horz" lIns="91440" tIns="45720" rIns="91440" bIns="45720" rtlCol="0" anchor="t">
            <a:normAutofit fontScale="92500" lnSpcReduction="10000"/>
          </a:bodyPr>
          <a:lstStyle/>
          <a:p>
            <a:pPr latinLnBrk="0">
              <a:lnSpc>
                <a:spcPct val="89000"/>
              </a:lnSpc>
              <a:spcBef>
                <a:spcPct val="0"/>
              </a:spcBef>
              <a:spcAft>
                <a:spcPts val="600"/>
              </a:spcAft>
            </a:pPr>
            <a:r>
              <a:rPr lang="en-US" sz="3900" dirty="0">
                <a:solidFill>
                  <a:schemeClr val="tx2"/>
                </a:solidFill>
                <a:latin typeface="+mj-lt"/>
                <a:ea typeface="+mj-ea"/>
                <a:cs typeface="+mj-cs"/>
              </a:rPr>
              <a:t>Why Data? </a:t>
            </a:r>
          </a:p>
          <a:p>
            <a:pPr latinLnBrk="0">
              <a:lnSpc>
                <a:spcPct val="89000"/>
              </a:lnSpc>
              <a:spcBef>
                <a:spcPct val="0"/>
              </a:spcBef>
              <a:spcAft>
                <a:spcPts val="600"/>
              </a:spcAft>
            </a:pPr>
            <a:endParaRPr lang="en-US" sz="4400" dirty="0">
              <a:solidFill>
                <a:schemeClr val="tx2"/>
              </a:solidFill>
              <a:latin typeface="+mj-lt"/>
              <a:ea typeface="+mj-ea"/>
              <a:cs typeface="+mj-cs"/>
            </a:endParaRPr>
          </a:p>
        </p:txBody>
      </p:sp>
      <p:graphicFrame>
        <p:nvGraphicFramePr>
          <p:cNvPr id="5" name="TextBox 2">
            <a:extLst>
              <a:ext uri="{FF2B5EF4-FFF2-40B4-BE49-F238E27FC236}">
                <a16:creationId xmlns:a16="http://schemas.microsoft.com/office/drawing/2014/main" id="{A48D77AB-9344-380B-D197-516E79EE7056}"/>
              </a:ext>
            </a:extLst>
          </p:cNvPr>
          <p:cNvGraphicFramePr/>
          <p:nvPr>
            <p:extLst>
              <p:ext uri="{D42A27DB-BD31-4B8C-83A1-F6EECF244321}">
                <p14:modId xmlns:p14="http://schemas.microsoft.com/office/powerpoint/2010/main" val="1971888546"/>
              </p:ext>
            </p:extLst>
          </p:nvPr>
        </p:nvGraphicFramePr>
        <p:xfrm>
          <a:off x="-310587" y="1587827"/>
          <a:ext cx="6984776" cy="27232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8FF93D49-530D-D025-4305-A34C82210564}"/>
              </a:ext>
            </a:extLst>
          </p:cNvPr>
          <p:cNvSpPr txBox="1"/>
          <p:nvPr/>
        </p:nvSpPr>
        <p:spPr>
          <a:xfrm>
            <a:off x="6301429" y="3368777"/>
            <a:ext cx="2481500" cy="784830"/>
          </a:xfrm>
          <a:prstGeom prst="rect">
            <a:avLst/>
          </a:prstGeom>
          <a:noFill/>
        </p:spPr>
        <p:txBody>
          <a:bodyPr wrap="square" rtlCol="0">
            <a:spAutoFit/>
          </a:bodyPr>
          <a:lstStyle/>
          <a:p>
            <a:r>
              <a:rPr lang="en-US" sz="1500" dirty="0"/>
              <a:t>Kaggle – Global Health        Repository under World       Health Organization (WHO)</a:t>
            </a:r>
          </a:p>
        </p:txBody>
      </p:sp>
      <p:pic>
        <p:nvPicPr>
          <p:cNvPr id="8" name="Graphic 7" descr="Database with solid fill">
            <a:extLst>
              <a:ext uri="{FF2B5EF4-FFF2-40B4-BE49-F238E27FC236}">
                <a16:creationId xmlns:a16="http://schemas.microsoft.com/office/drawing/2014/main" id="{408BC74C-3B55-A041-A434-F4FF7547058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94372" y="1587827"/>
            <a:ext cx="1495615" cy="1495615"/>
          </a:xfrm>
          <a:prstGeom prst="rect">
            <a:avLst/>
          </a:prstGeom>
          <a:effectLst/>
        </p:spPr>
      </p:pic>
      <p:sp>
        <p:nvSpPr>
          <p:cNvPr id="10" name="TextBox 9">
            <a:extLst>
              <a:ext uri="{FF2B5EF4-FFF2-40B4-BE49-F238E27FC236}">
                <a16:creationId xmlns:a16="http://schemas.microsoft.com/office/drawing/2014/main" id="{24784CE4-6EA2-4D40-E257-B0D7DFCBC215}"/>
              </a:ext>
            </a:extLst>
          </p:cNvPr>
          <p:cNvSpPr txBox="1"/>
          <p:nvPr/>
        </p:nvSpPr>
        <p:spPr>
          <a:xfrm>
            <a:off x="6275189" y="352728"/>
            <a:ext cx="2595624" cy="689248"/>
          </a:xfrm>
          <a:prstGeom prst="rect">
            <a:avLst/>
          </a:prstGeom>
        </p:spPr>
        <p:txBody>
          <a:bodyPr vert="horz" lIns="91440" tIns="45720" rIns="91440" bIns="45720" rtlCol="0" anchor="t">
            <a:normAutofit/>
          </a:bodyPr>
          <a:lstStyle/>
          <a:p>
            <a:pPr latinLnBrk="0">
              <a:lnSpc>
                <a:spcPct val="89000"/>
              </a:lnSpc>
              <a:spcBef>
                <a:spcPct val="0"/>
              </a:spcBef>
              <a:spcAft>
                <a:spcPts val="600"/>
              </a:spcAft>
            </a:pPr>
            <a:r>
              <a:rPr lang="en-US" sz="3600" dirty="0">
                <a:solidFill>
                  <a:schemeClr val="tx2"/>
                </a:solidFill>
                <a:latin typeface="+mj-lt"/>
                <a:ea typeface="+mj-ea"/>
                <a:cs typeface="+mj-cs"/>
              </a:rPr>
              <a:t>Data Source</a:t>
            </a:r>
          </a:p>
        </p:txBody>
      </p:sp>
      <p:cxnSp>
        <p:nvCxnSpPr>
          <p:cNvPr id="12" name="Straight Connector 11">
            <a:extLst>
              <a:ext uri="{FF2B5EF4-FFF2-40B4-BE49-F238E27FC236}">
                <a16:creationId xmlns:a16="http://schemas.microsoft.com/office/drawing/2014/main" id="{C48F6BD8-B1A1-6755-9108-F1B9B49DF728}"/>
              </a:ext>
            </a:extLst>
          </p:cNvPr>
          <p:cNvCxnSpPr/>
          <p:nvPr/>
        </p:nvCxnSpPr>
        <p:spPr>
          <a:xfrm>
            <a:off x="6061061" y="0"/>
            <a:ext cx="0" cy="51435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255926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F5C2F42-6C98-21EF-D542-69EB2277BF8D}"/>
              </a:ext>
            </a:extLst>
          </p:cNvPr>
          <p:cNvGraphicFramePr/>
          <p:nvPr/>
        </p:nvGraphicFramePr>
        <p:xfrm>
          <a:off x="2267744" y="0"/>
          <a:ext cx="6768752" cy="50200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414110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22000" b="-22000"/>
          </a:stretch>
        </a:blipFill>
        <a:effectLst/>
      </p:bgPr>
    </p:bg>
    <p:spTree>
      <p:nvGrpSpPr>
        <p:cNvPr id="1" name=""/>
        <p:cNvGrpSpPr/>
        <p:nvPr/>
      </p:nvGrpSpPr>
      <p:grpSpPr>
        <a:xfrm>
          <a:off x="0" y="0"/>
          <a:ext cx="0" cy="0"/>
          <a:chOff x="0" y="0"/>
          <a:chExt cx="0" cy="0"/>
        </a:xfrm>
      </p:grpSpPr>
      <p:pic>
        <p:nvPicPr>
          <p:cNvPr id="20" name="Picture 19" descr="A picture containing chart&#10;&#10;Description automatically generated">
            <a:extLst>
              <a:ext uri="{FF2B5EF4-FFF2-40B4-BE49-F238E27FC236}">
                <a16:creationId xmlns:a16="http://schemas.microsoft.com/office/drawing/2014/main" id="{1C943885-BEBE-6205-BEFC-6472FF4BB3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6376" y="4515966"/>
            <a:ext cx="996950" cy="462339"/>
          </a:xfrm>
          <a:prstGeom prst="rect">
            <a:avLst/>
          </a:prstGeom>
          <a:ln>
            <a:noFill/>
          </a:ln>
          <a:effectLst>
            <a:outerShdw blurRad="190500" algn="tl" rotWithShape="0">
              <a:srgbClr val="000000">
                <a:alpha val="70000"/>
              </a:srgbClr>
            </a:outerShdw>
          </a:effectLst>
        </p:spPr>
      </p:pic>
      <p:grpSp>
        <p:nvGrpSpPr>
          <p:cNvPr id="3" name="Group 2">
            <a:extLst>
              <a:ext uri="{FF2B5EF4-FFF2-40B4-BE49-F238E27FC236}">
                <a16:creationId xmlns:a16="http://schemas.microsoft.com/office/drawing/2014/main" id="{29EB36F1-3022-1D7C-A3DC-97E04AE8FE75}"/>
              </a:ext>
            </a:extLst>
          </p:cNvPr>
          <p:cNvGrpSpPr/>
          <p:nvPr/>
        </p:nvGrpSpPr>
        <p:grpSpPr>
          <a:xfrm>
            <a:off x="1619672" y="123478"/>
            <a:ext cx="6048672" cy="504056"/>
            <a:chOff x="1619672" y="123478"/>
            <a:chExt cx="6048672" cy="504056"/>
          </a:xfrm>
        </p:grpSpPr>
        <p:sp>
          <p:nvSpPr>
            <p:cNvPr id="5" name="TextBox 4">
              <a:extLst>
                <a:ext uri="{FF2B5EF4-FFF2-40B4-BE49-F238E27FC236}">
                  <a16:creationId xmlns:a16="http://schemas.microsoft.com/office/drawing/2014/main" id="{005F7F10-D0F7-B424-EDB1-6D562D495011}"/>
                </a:ext>
              </a:extLst>
            </p:cNvPr>
            <p:cNvSpPr txBox="1"/>
            <p:nvPr/>
          </p:nvSpPr>
          <p:spPr>
            <a:xfrm>
              <a:off x="1619672" y="206229"/>
              <a:ext cx="6048672" cy="338554"/>
            </a:xfrm>
            <a:prstGeom prst="rect">
              <a:avLst/>
            </a:prstGeom>
            <a:noFill/>
          </p:spPr>
          <p:txBody>
            <a:bodyPr wrap="square" rtlCol="0">
              <a:spAutoFit/>
            </a:bodyPr>
            <a:lstStyle/>
            <a:p>
              <a:r>
                <a:rPr lang="en-US" sz="1600" b="1" dirty="0"/>
                <a:t> WHICH COUNTRY HAS THE HIGHEST AVERAGE LIFE EXPECTANCY?</a:t>
              </a:r>
            </a:p>
          </p:txBody>
        </p:sp>
        <p:sp>
          <p:nvSpPr>
            <p:cNvPr id="6" name="Rectangle 5">
              <a:extLst>
                <a:ext uri="{FF2B5EF4-FFF2-40B4-BE49-F238E27FC236}">
                  <a16:creationId xmlns:a16="http://schemas.microsoft.com/office/drawing/2014/main" id="{5883EC39-ACF7-89D5-EE03-522FFB001935}"/>
                </a:ext>
              </a:extLst>
            </p:cNvPr>
            <p:cNvSpPr/>
            <p:nvPr/>
          </p:nvSpPr>
          <p:spPr>
            <a:xfrm>
              <a:off x="1619672" y="123478"/>
              <a:ext cx="5832648" cy="50405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Arrow: Straight with solid fill">
            <a:extLst>
              <a:ext uri="{FF2B5EF4-FFF2-40B4-BE49-F238E27FC236}">
                <a16:creationId xmlns:a16="http://schemas.microsoft.com/office/drawing/2014/main" id="{E7CD021C-D09C-65FD-FF09-358D8A3DE5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04248" y="2114550"/>
            <a:ext cx="914400" cy="914400"/>
          </a:xfrm>
          <a:prstGeom prst="rect">
            <a:avLst/>
          </a:prstGeom>
        </p:spPr>
      </p:pic>
      <p:sp>
        <p:nvSpPr>
          <p:cNvPr id="8" name="TextBox 7">
            <a:extLst>
              <a:ext uri="{FF2B5EF4-FFF2-40B4-BE49-F238E27FC236}">
                <a16:creationId xmlns:a16="http://schemas.microsoft.com/office/drawing/2014/main" id="{1C16BC92-581A-F5B2-605A-AB56650FC9E0}"/>
              </a:ext>
            </a:extLst>
          </p:cNvPr>
          <p:cNvSpPr txBox="1"/>
          <p:nvPr/>
        </p:nvSpPr>
        <p:spPr>
          <a:xfrm>
            <a:off x="7718648" y="2427734"/>
            <a:ext cx="996950" cy="261610"/>
          </a:xfrm>
          <a:prstGeom prst="rect">
            <a:avLst/>
          </a:prstGeom>
          <a:noFill/>
          <a:ln>
            <a:solidFill>
              <a:schemeClr val="tx1"/>
            </a:solidFill>
          </a:ln>
        </p:spPr>
        <p:txBody>
          <a:bodyPr wrap="square" rtlCol="0">
            <a:spAutoFit/>
          </a:bodyPr>
          <a:lstStyle/>
          <a:p>
            <a:r>
              <a:rPr lang="en-US" sz="1100" b="1" dirty="0"/>
              <a:t>Japan 82.54</a:t>
            </a:r>
          </a:p>
        </p:txBody>
      </p:sp>
    </p:spTree>
    <p:extLst>
      <p:ext uri="{BB962C8B-B14F-4D97-AF65-F5344CB8AC3E}">
        <p14:creationId xmlns:p14="http://schemas.microsoft.com/office/powerpoint/2010/main" val="16287989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180FAFC-4E91-A71E-D0B4-17E9B2273DE6}"/>
              </a:ext>
            </a:extLst>
          </p:cNvPr>
          <p:cNvSpPr>
            <a:spLocks noGrp="1"/>
          </p:cNvSpPr>
          <p:nvPr>
            <p:ph type="pic" idx="1"/>
          </p:nvPr>
        </p:nvSpPr>
        <p:spPr>
          <a:xfrm>
            <a:off x="1169543" y="1317638"/>
            <a:ext cx="2160000" cy="2160000"/>
          </a:xfrm>
        </p:spPr>
      </p:sp>
      <p:sp>
        <p:nvSpPr>
          <p:cNvPr id="3" name="Picture Placeholder 2">
            <a:extLst>
              <a:ext uri="{FF2B5EF4-FFF2-40B4-BE49-F238E27FC236}">
                <a16:creationId xmlns:a16="http://schemas.microsoft.com/office/drawing/2014/main" id="{2130B615-7294-2C12-D041-77D7D4011541}"/>
              </a:ext>
            </a:extLst>
          </p:cNvPr>
          <p:cNvSpPr>
            <a:spLocks noGrp="1"/>
          </p:cNvSpPr>
          <p:nvPr>
            <p:ph type="pic" idx="10"/>
          </p:nvPr>
        </p:nvSpPr>
        <p:spPr>
          <a:xfrm>
            <a:off x="6146453" y="1335409"/>
            <a:ext cx="2160000" cy="2160000"/>
          </a:xfrm>
        </p:spPr>
      </p:sp>
      <p:sp>
        <p:nvSpPr>
          <p:cNvPr id="5" name="Picture Placeholder 4">
            <a:extLst>
              <a:ext uri="{FF2B5EF4-FFF2-40B4-BE49-F238E27FC236}">
                <a16:creationId xmlns:a16="http://schemas.microsoft.com/office/drawing/2014/main" id="{4C87EC7F-D8A7-DCAB-3A85-3EB00F62A4B1}"/>
              </a:ext>
            </a:extLst>
          </p:cNvPr>
          <p:cNvSpPr>
            <a:spLocks noGrp="1"/>
          </p:cNvSpPr>
          <p:nvPr>
            <p:ph type="pic" idx="12"/>
          </p:nvPr>
        </p:nvSpPr>
        <p:spPr>
          <a:xfrm>
            <a:off x="3626293" y="1333110"/>
            <a:ext cx="2160000" cy="2160000"/>
          </a:xfrm>
        </p:spPr>
      </p:sp>
      <p:sp>
        <p:nvSpPr>
          <p:cNvPr id="7" name="TextBox 6">
            <a:extLst>
              <a:ext uri="{FF2B5EF4-FFF2-40B4-BE49-F238E27FC236}">
                <a16:creationId xmlns:a16="http://schemas.microsoft.com/office/drawing/2014/main" id="{31CBBD52-6834-6212-A0DA-E81443B9EB7C}"/>
              </a:ext>
            </a:extLst>
          </p:cNvPr>
          <p:cNvSpPr txBox="1"/>
          <p:nvPr/>
        </p:nvSpPr>
        <p:spPr>
          <a:xfrm>
            <a:off x="1259632" y="212615"/>
            <a:ext cx="6624736" cy="923330"/>
          </a:xfrm>
          <a:prstGeom prst="rect">
            <a:avLst/>
          </a:prstGeom>
          <a:noFill/>
        </p:spPr>
        <p:txBody>
          <a:bodyPr wrap="square" rtlCol="0">
            <a:spAutoFit/>
          </a:bodyPr>
          <a:lstStyle/>
          <a:p>
            <a:pPr algn="ctr"/>
            <a:r>
              <a:rPr lang="en-US" altLang="ko-KR" sz="3600" dirty="0">
                <a:solidFill>
                  <a:schemeClr val="bg1"/>
                </a:solidFill>
                <a:latin typeface="+mj-lt"/>
                <a:cs typeface="Arial" pitchFamily="34" charset="0"/>
              </a:rPr>
              <a:t>The Ideal Experiment</a:t>
            </a:r>
            <a:endParaRPr lang="ko-KR" altLang="en-US" sz="3600" dirty="0">
              <a:solidFill>
                <a:schemeClr val="bg1"/>
              </a:solidFill>
              <a:latin typeface="+mj-lt"/>
              <a:cs typeface="Arial" pitchFamily="34" charset="0"/>
            </a:endParaRPr>
          </a:p>
          <a:p>
            <a:endParaRPr lang="en-US" dirty="0"/>
          </a:p>
        </p:txBody>
      </p:sp>
      <p:sp>
        <p:nvSpPr>
          <p:cNvPr id="8" name="TextBox 7">
            <a:extLst>
              <a:ext uri="{FF2B5EF4-FFF2-40B4-BE49-F238E27FC236}">
                <a16:creationId xmlns:a16="http://schemas.microsoft.com/office/drawing/2014/main" id="{9530C84A-8C16-6B2F-ACEB-394DF7FDC5A0}"/>
              </a:ext>
            </a:extLst>
          </p:cNvPr>
          <p:cNvSpPr txBox="1"/>
          <p:nvPr/>
        </p:nvSpPr>
        <p:spPr>
          <a:xfrm>
            <a:off x="2699792" y="771550"/>
            <a:ext cx="4320480" cy="584775"/>
          </a:xfrm>
          <a:prstGeom prst="rect">
            <a:avLst/>
          </a:prstGeom>
          <a:noFill/>
        </p:spPr>
        <p:txBody>
          <a:bodyPr wrap="square" rtlCol="0">
            <a:spAutoFit/>
          </a:bodyPr>
          <a:lstStyle/>
          <a:p>
            <a:r>
              <a:rPr lang="en-US" altLang="ko-KR" sz="1400" dirty="0">
                <a:solidFill>
                  <a:schemeClr val="bg1"/>
                </a:solidFill>
                <a:cs typeface="Arial" pitchFamily="34" charset="0"/>
              </a:rPr>
              <a:t>One that has a random large sample with no bias </a:t>
            </a:r>
          </a:p>
          <a:p>
            <a:endParaRPr lang="en-US" dirty="0"/>
          </a:p>
        </p:txBody>
      </p:sp>
      <p:sp>
        <p:nvSpPr>
          <p:cNvPr id="12" name="Rectangle 11">
            <a:extLst>
              <a:ext uri="{FF2B5EF4-FFF2-40B4-BE49-F238E27FC236}">
                <a16:creationId xmlns:a16="http://schemas.microsoft.com/office/drawing/2014/main" id="{EF7B033D-56CE-65F6-87CA-0B114131FB52}"/>
              </a:ext>
            </a:extLst>
          </p:cNvPr>
          <p:cNvSpPr/>
          <p:nvPr/>
        </p:nvSpPr>
        <p:spPr>
          <a:xfrm>
            <a:off x="1140578" y="3723878"/>
            <a:ext cx="2241731" cy="129614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51767C3E-763F-95A5-73B5-F09217B0673B}"/>
              </a:ext>
            </a:extLst>
          </p:cNvPr>
          <p:cNvSpPr txBox="1"/>
          <p:nvPr/>
        </p:nvSpPr>
        <p:spPr>
          <a:xfrm>
            <a:off x="1277434" y="3851187"/>
            <a:ext cx="1944217" cy="261610"/>
          </a:xfrm>
          <a:prstGeom prst="rect">
            <a:avLst/>
          </a:prstGeom>
          <a:noFill/>
        </p:spPr>
        <p:txBody>
          <a:bodyPr wrap="square" rtlCol="0">
            <a:spAutoFit/>
          </a:bodyPr>
          <a:lstStyle/>
          <a:p>
            <a:pPr algn="ctr"/>
            <a:r>
              <a:rPr lang="en-US" sz="1100" b="1" dirty="0"/>
              <a:t>Idea of Ideal</a:t>
            </a:r>
          </a:p>
        </p:txBody>
      </p:sp>
      <p:sp>
        <p:nvSpPr>
          <p:cNvPr id="15" name="TextBox 14">
            <a:extLst>
              <a:ext uri="{FF2B5EF4-FFF2-40B4-BE49-F238E27FC236}">
                <a16:creationId xmlns:a16="http://schemas.microsoft.com/office/drawing/2014/main" id="{F32A9AA3-605D-09F2-3D69-8DB763FC4DA4}"/>
              </a:ext>
            </a:extLst>
          </p:cNvPr>
          <p:cNvSpPr txBox="1"/>
          <p:nvPr/>
        </p:nvSpPr>
        <p:spPr>
          <a:xfrm>
            <a:off x="1366974" y="4155957"/>
            <a:ext cx="1908212" cy="600164"/>
          </a:xfrm>
          <a:prstGeom prst="rect">
            <a:avLst/>
          </a:prstGeom>
          <a:noFill/>
        </p:spPr>
        <p:txBody>
          <a:bodyPr wrap="square" rtlCol="0">
            <a:spAutoFit/>
          </a:bodyPr>
          <a:lstStyle/>
          <a:p>
            <a:r>
              <a:rPr lang="en-US" altLang="ko-KR" sz="1100" dirty="0"/>
              <a:t>Ideal world wherein the sample size is the entire world with no bias</a:t>
            </a:r>
            <a:endParaRPr lang="ko-KR" altLang="en-US" sz="1100" dirty="0"/>
          </a:p>
        </p:txBody>
      </p:sp>
      <p:sp>
        <p:nvSpPr>
          <p:cNvPr id="16" name="Rectangle 15">
            <a:extLst>
              <a:ext uri="{FF2B5EF4-FFF2-40B4-BE49-F238E27FC236}">
                <a16:creationId xmlns:a16="http://schemas.microsoft.com/office/drawing/2014/main" id="{D3F6E189-D9CB-F753-3446-589B2D330C25}"/>
              </a:ext>
            </a:extLst>
          </p:cNvPr>
          <p:cNvSpPr/>
          <p:nvPr/>
        </p:nvSpPr>
        <p:spPr>
          <a:xfrm>
            <a:off x="3610933" y="3690275"/>
            <a:ext cx="2241731" cy="129614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023CF348-2C1A-3EDA-6AE1-A16D1D14EBED}"/>
              </a:ext>
            </a:extLst>
          </p:cNvPr>
          <p:cNvSpPr/>
          <p:nvPr/>
        </p:nvSpPr>
        <p:spPr>
          <a:xfrm>
            <a:off x="6105587" y="3690275"/>
            <a:ext cx="2241731" cy="129614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8" name="Google Shape;1359;p50">
            <a:extLst>
              <a:ext uri="{FF2B5EF4-FFF2-40B4-BE49-F238E27FC236}">
                <a16:creationId xmlns:a16="http://schemas.microsoft.com/office/drawing/2014/main" id="{98E7E437-ACFB-1945-86C9-524EE3EB6098}"/>
              </a:ext>
            </a:extLst>
          </p:cNvPr>
          <p:cNvGrpSpPr/>
          <p:nvPr/>
        </p:nvGrpSpPr>
        <p:grpSpPr>
          <a:xfrm>
            <a:off x="1881821" y="1958511"/>
            <a:ext cx="936104" cy="864096"/>
            <a:chOff x="5846429" y="3184067"/>
            <a:chExt cx="720076" cy="720055"/>
          </a:xfrm>
        </p:grpSpPr>
        <p:sp>
          <p:nvSpPr>
            <p:cNvPr id="19" name="Google Shape;1360;p50">
              <a:extLst>
                <a:ext uri="{FF2B5EF4-FFF2-40B4-BE49-F238E27FC236}">
                  <a16:creationId xmlns:a16="http://schemas.microsoft.com/office/drawing/2014/main" id="{5AC673F1-A294-B7AF-ECBB-F4937D8BF34B}"/>
                </a:ext>
              </a:extLst>
            </p:cNvPr>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20" name="Google Shape;1361;p50">
              <a:extLst>
                <a:ext uri="{FF2B5EF4-FFF2-40B4-BE49-F238E27FC236}">
                  <a16:creationId xmlns:a16="http://schemas.microsoft.com/office/drawing/2014/main" id="{572748A9-1C94-25CE-0959-5429D7A7A81D}"/>
                </a:ext>
              </a:extLst>
            </p:cNvPr>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21" name="Google Shape;1362;p50">
              <a:extLst>
                <a:ext uri="{FF2B5EF4-FFF2-40B4-BE49-F238E27FC236}">
                  <a16:creationId xmlns:a16="http://schemas.microsoft.com/office/drawing/2014/main" id="{33B25AB1-706B-F020-9D10-6FBB0C66C315}"/>
                </a:ext>
              </a:extLst>
            </p:cNvPr>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2" name="Google Shape;1363;p50">
              <a:extLst>
                <a:ext uri="{FF2B5EF4-FFF2-40B4-BE49-F238E27FC236}">
                  <a16:creationId xmlns:a16="http://schemas.microsoft.com/office/drawing/2014/main" id="{7E207883-5139-1049-51FF-B2DBDB817EAD}"/>
                </a:ext>
              </a:extLst>
            </p:cNvPr>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3" name="Google Shape;869;p49">
            <a:extLst>
              <a:ext uri="{FF2B5EF4-FFF2-40B4-BE49-F238E27FC236}">
                <a16:creationId xmlns:a16="http://schemas.microsoft.com/office/drawing/2014/main" id="{68E9B306-41BA-E79A-3D8F-DD1BAD02E1BA}"/>
              </a:ext>
            </a:extLst>
          </p:cNvPr>
          <p:cNvGrpSpPr/>
          <p:nvPr/>
        </p:nvGrpSpPr>
        <p:grpSpPr>
          <a:xfrm>
            <a:off x="4227742" y="1928178"/>
            <a:ext cx="1008112" cy="894429"/>
            <a:chOff x="5941025" y="3634400"/>
            <a:chExt cx="467650" cy="467650"/>
          </a:xfrm>
        </p:grpSpPr>
        <p:sp>
          <p:nvSpPr>
            <p:cNvPr id="24" name="Google Shape;870;p49">
              <a:extLst>
                <a:ext uri="{FF2B5EF4-FFF2-40B4-BE49-F238E27FC236}">
                  <a16:creationId xmlns:a16="http://schemas.microsoft.com/office/drawing/2014/main" id="{D8A35635-43F7-9662-A082-44979A765A61}"/>
                </a:ext>
              </a:extLst>
            </p:cNvPr>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71;p49">
              <a:extLst>
                <a:ext uri="{FF2B5EF4-FFF2-40B4-BE49-F238E27FC236}">
                  <a16:creationId xmlns:a16="http://schemas.microsoft.com/office/drawing/2014/main" id="{2BB03E9E-E05F-0889-FA58-4FBD6228E866}"/>
                </a:ext>
              </a:extLst>
            </p:cNvPr>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72;p49">
              <a:extLst>
                <a:ext uri="{FF2B5EF4-FFF2-40B4-BE49-F238E27FC236}">
                  <a16:creationId xmlns:a16="http://schemas.microsoft.com/office/drawing/2014/main" id="{BB82946B-C54E-EB3C-9574-2920F6D4B16C}"/>
                </a:ext>
              </a:extLst>
            </p:cNvPr>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873;p49">
              <a:extLst>
                <a:ext uri="{FF2B5EF4-FFF2-40B4-BE49-F238E27FC236}">
                  <a16:creationId xmlns:a16="http://schemas.microsoft.com/office/drawing/2014/main" id="{BD3832CD-E20E-BED8-8E88-595BE1A8B16C}"/>
                </a:ext>
              </a:extLst>
            </p:cNvPr>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4;p49">
              <a:extLst>
                <a:ext uri="{FF2B5EF4-FFF2-40B4-BE49-F238E27FC236}">
                  <a16:creationId xmlns:a16="http://schemas.microsoft.com/office/drawing/2014/main" id="{6E20F208-E583-5998-63E2-F32FB69F5B53}"/>
                </a:ext>
              </a:extLst>
            </p:cNvPr>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5;p49">
              <a:extLst>
                <a:ext uri="{FF2B5EF4-FFF2-40B4-BE49-F238E27FC236}">
                  <a16:creationId xmlns:a16="http://schemas.microsoft.com/office/drawing/2014/main" id="{9DEF9FC2-3DD6-D166-DA53-1B0895474850}"/>
                </a:ext>
              </a:extLst>
            </p:cNvPr>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Text Placeholder 17">
            <a:extLst>
              <a:ext uri="{FF2B5EF4-FFF2-40B4-BE49-F238E27FC236}">
                <a16:creationId xmlns:a16="http://schemas.microsoft.com/office/drawing/2014/main" id="{D6B63E16-BADC-EC82-0404-47FF6A3D0C79}"/>
              </a:ext>
            </a:extLst>
          </p:cNvPr>
          <p:cNvSpPr txBox="1">
            <a:spLocks/>
          </p:cNvSpPr>
          <p:nvPr/>
        </p:nvSpPr>
        <p:spPr>
          <a:xfrm>
            <a:off x="3880723" y="3855486"/>
            <a:ext cx="1944214" cy="246087"/>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100" b="1" dirty="0"/>
              <a:t>Impact of demography</a:t>
            </a:r>
          </a:p>
        </p:txBody>
      </p:sp>
      <p:sp>
        <p:nvSpPr>
          <p:cNvPr id="39" name="TextBox 38">
            <a:extLst>
              <a:ext uri="{FF2B5EF4-FFF2-40B4-BE49-F238E27FC236}">
                <a16:creationId xmlns:a16="http://schemas.microsoft.com/office/drawing/2014/main" id="{BEDDDCF0-4E61-0978-8052-228F83652B10}"/>
              </a:ext>
            </a:extLst>
          </p:cNvPr>
          <p:cNvSpPr txBox="1"/>
          <p:nvPr/>
        </p:nvSpPr>
        <p:spPr>
          <a:xfrm>
            <a:off x="3838052" y="4115048"/>
            <a:ext cx="1908212" cy="707886"/>
          </a:xfrm>
          <a:prstGeom prst="rect">
            <a:avLst/>
          </a:prstGeom>
          <a:noFill/>
        </p:spPr>
        <p:txBody>
          <a:bodyPr wrap="square" rtlCol="0">
            <a:spAutoFit/>
          </a:bodyPr>
          <a:lstStyle/>
          <a:p>
            <a:pPr marL="171450" indent="-171450">
              <a:buFont typeface="Arial" panose="020B0604020202020204" pitchFamily="34" charset="0"/>
              <a:buChar char="•"/>
            </a:pPr>
            <a:r>
              <a:rPr lang="en-US" altLang="ko-KR" sz="1000" dirty="0">
                <a:solidFill>
                  <a:schemeClr val="tx1">
                    <a:lumMod val="75000"/>
                    <a:lumOff val="25000"/>
                  </a:schemeClr>
                </a:solidFill>
                <a:cs typeface="Arial" pitchFamily="34" charset="0"/>
              </a:rPr>
              <a:t>Epidemic diseases</a:t>
            </a:r>
          </a:p>
          <a:p>
            <a:pPr marL="171450" indent="-171450">
              <a:buFont typeface="Arial" panose="020B0604020202020204" pitchFamily="34" charset="0"/>
              <a:buChar char="•"/>
            </a:pPr>
            <a:r>
              <a:rPr lang="en-US" altLang="ko-KR" sz="1000" dirty="0">
                <a:solidFill>
                  <a:schemeClr val="tx1">
                    <a:lumMod val="75000"/>
                    <a:lumOff val="25000"/>
                  </a:schemeClr>
                </a:solidFill>
                <a:cs typeface="Arial" pitchFamily="34" charset="0"/>
              </a:rPr>
              <a:t>Quality of education </a:t>
            </a:r>
          </a:p>
          <a:p>
            <a:pPr marL="171450" indent="-171450">
              <a:buFont typeface="Arial" panose="020B0604020202020204" pitchFamily="34" charset="0"/>
              <a:buChar char="•"/>
            </a:pPr>
            <a:r>
              <a:rPr lang="en-US" altLang="ko-KR" sz="1000" dirty="0">
                <a:solidFill>
                  <a:schemeClr val="tx1">
                    <a:lumMod val="75000"/>
                    <a:lumOff val="25000"/>
                  </a:schemeClr>
                </a:solidFill>
                <a:cs typeface="Arial" pitchFamily="34" charset="0"/>
              </a:rPr>
              <a:t>Living Standards</a:t>
            </a:r>
          </a:p>
          <a:p>
            <a:pPr marL="171450" indent="-171450">
              <a:buFont typeface="Arial" panose="020B0604020202020204" pitchFamily="34" charset="0"/>
              <a:buChar char="•"/>
            </a:pPr>
            <a:r>
              <a:rPr lang="en-US" altLang="ko-KR" sz="1000" dirty="0">
                <a:solidFill>
                  <a:schemeClr val="tx1">
                    <a:lumMod val="75000"/>
                    <a:lumOff val="25000"/>
                  </a:schemeClr>
                </a:solidFill>
                <a:cs typeface="Arial" pitchFamily="34" charset="0"/>
              </a:rPr>
              <a:t>Region specific issues</a:t>
            </a:r>
          </a:p>
        </p:txBody>
      </p:sp>
      <p:sp>
        <p:nvSpPr>
          <p:cNvPr id="40" name="Text Placeholder 17">
            <a:extLst>
              <a:ext uri="{FF2B5EF4-FFF2-40B4-BE49-F238E27FC236}">
                <a16:creationId xmlns:a16="http://schemas.microsoft.com/office/drawing/2014/main" id="{4566AC3E-DCC8-4DC7-1410-A704098B9AE4}"/>
              </a:ext>
            </a:extLst>
          </p:cNvPr>
          <p:cNvSpPr txBox="1">
            <a:spLocks/>
          </p:cNvSpPr>
          <p:nvPr/>
        </p:nvSpPr>
        <p:spPr>
          <a:xfrm>
            <a:off x="6249659" y="3868961"/>
            <a:ext cx="1876921" cy="246087"/>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100" b="1" dirty="0"/>
              <a:t>Impact of terminal illness    because of genes</a:t>
            </a:r>
          </a:p>
        </p:txBody>
      </p:sp>
      <p:sp>
        <p:nvSpPr>
          <p:cNvPr id="41" name="TextBox 40">
            <a:extLst>
              <a:ext uri="{FF2B5EF4-FFF2-40B4-BE49-F238E27FC236}">
                <a16:creationId xmlns:a16="http://schemas.microsoft.com/office/drawing/2014/main" id="{8730438B-3D2A-384A-A5F9-1BAFBE12E4A2}"/>
              </a:ext>
            </a:extLst>
          </p:cNvPr>
          <p:cNvSpPr txBox="1"/>
          <p:nvPr/>
        </p:nvSpPr>
        <p:spPr>
          <a:xfrm>
            <a:off x="6324696" y="4211407"/>
            <a:ext cx="1994749" cy="723275"/>
          </a:xfrm>
          <a:prstGeom prst="rect">
            <a:avLst/>
          </a:prstGeom>
          <a:noFill/>
        </p:spPr>
        <p:txBody>
          <a:bodyPr wrap="square" rtlCol="0">
            <a:spAutoFit/>
          </a:bodyPr>
          <a:lstStyle/>
          <a:p>
            <a:r>
              <a:rPr lang="en-US" altLang="ko-KR" sz="1000" dirty="0"/>
              <a:t>Some people may be prone to terminal genetic diseases which could impact LE negatively.</a:t>
            </a:r>
          </a:p>
          <a:p>
            <a:endParaRPr lang="ko-KR" altLang="en-US" sz="1100" dirty="0"/>
          </a:p>
        </p:txBody>
      </p:sp>
      <p:pic>
        <p:nvPicPr>
          <p:cNvPr id="1028" name="Picture 4" descr="Potential DNA Damage from CRISPR &quot;Seriously Underestimated,&quot; Study Finds -  Scientific American">
            <a:extLst>
              <a:ext uri="{FF2B5EF4-FFF2-40B4-BE49-F238E27FC236}">
                <a16:creationId xmlns:a16="http://schemas.microsoft.com/office/drawing/2014/main" id="{CE36DEE4-3962-63B3-DB53-5DDDAC4DC7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9427" y="1980159"/>
            <a:ext cx="1458708" cy="971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8323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US" altLang="ko-KR" dirty="0"/>
              <a:t>Our Variables</a:t>
            </a:r>
            <a:endParaRPr lang="ko-KR" altLang="en-US" dirty="0"/>
          </a:p>
        </p:txBody>
      </p:sp>
      <p:sp>
        <p:nvSpPr>
          <p:cNvPr id="3" name="Text Placeholder 2"/>
          <p:cNvSpPr>
            <a:spLocks noGrp="1"/>
          </p:cNvSpPr>
          <p:nvPr>
            <p:ph type="body" sz="quarter" idx="11"/>
          </p:nvPr>
        </p:nvSpPr>
        <p:spPr>
          <a:xfrm>
            <a:off x="18000" y="639859"/>
            <a:ext cx="9144000" cy="631805"/>
          </a:xfrm>
        </p:spPr>
        <p:txBody>
          <a:bodyPr>
            <a:noAutofit/>
          </a:bodyPr>
          <a:lstStyle/>
          <a:p>
            <a:pPr>
              <a:lnSpc>
                <a:spcPct val="100000"/>
              </a:lnSpc>
            </a:pPr>
            <a:r>
              <a:rPr lang="en-US" sz="800" dirty="0">
                <a:latin typeface="+mj-lt"/>
              </a:rPr>
              <a:t>Health factors which are originally provided by the Global Health Observatory (GHO) data repository under the World Health Organization (WHO)</a:t>
            </a:r>
          </a:p>
          <a:p>
            <a:pPr>
              <a:lnSpc>
                <a:spcPct val="100000"/>
              </a:lnSpc>
            </a:pPr>
            <a:r>
              <a:rPr lang="en-US" sz="800" dirty="0">
                <a:latin typeface="+mj-lt"/>
              </a:rPr>
              <a:t>Economic factors which have been collected by the United Nation (UN) website.</a:t>
            </a:r>
          </a:p>
        </p:txBody>
      </p:sp>
      <p:sp>
        <p:nvSpPr>
          <p:cNvPr id="6" name="Rectangle 5"/>
          <p:cNvSpPr/>
          <p:nvPr/>
        </p:nvSpPr>
        <p:spPr>
          <a:xfrm>
            <a:off x="-1" y="1275606"/>
            <a:ext cx="9144001" cy="37444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7" name="Oval 6"/>
          <p:cNvSpPr/>
          <p:nvPr/>
        </p:nvSpPr>
        <p:spPr>
          <a:xfrm>
            <a:off x="652611" y="1707654"/>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 name="Oval 8"/>
          <p:cNvSpPr/>
          <p:nvPr/>
        </p:nvSpPr>
        <p:spPr>
          <a:xfrm>
            <a:off x="634752" y="2715766"/>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 name="Oval 9"/>
          <p:cNvSpPr/>
          <p:nvPr/>
        </p:nvSpPr>
        <p:spPr>
          <a:xfrm>
            <a:off x="616893" y="3723878"/>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11" name="Group 10"/>
          <p:cNvGrpSpPr/>
          <p:nvPr/>
        </p:nvGrpSpPr>
        <p:grpSpPr>
          <a:xfrm>
            <a:off x="1293036" y="1542935"/>
            <a:ext cx="2671944" cy="732899"/>
            <a:chOff x="797728" y="3374898"/>
            <a:chExt cx="2065569" cy="732899"/>
          </a:xfrm>
        </p:grpSpPr>
        <p:sp>
          <p:nvSpPr>
            <p:cNvPr id="12" name="TextBox 11"/>
            <p:cNvSpPr txBox="1"/>
            <p:nvPr/>
          </p:nvSpPr>
          <p:spPr>
            <a:xfrm>
              <a:off x="803640" y="3646132"/>
              <a:ext cx="2059657" cy="461665"/>
            </a:xfrm>
            <a:prstGeom prst="rect">
              <a:avLst/>
            </a:prstGeom>
            <a:noFill/>
          </p:spPr>
          <p:txBody>
            <a:bodyPr wrap="square" rtlCol="0">
              <a:spAutoFit/>
            </a:bodyPr>
            <a:lstStyle/>
            <a:p>
              <a:r>
                <a:rPr lang="en-US" altLang="ko-KR" sz="1200" dirty="0">
                  <a:solidFill>
                    <a:schemeClr val="tx1">
                      <a:lumMod val="65000"/>
                      <a:lumOff val="35000"/>
                    </a:schemeClr>
                  </a:solidFill>
                  <a:cs typeface="Arial" pitchFamily="34" charset="0"/>
                </a:rPr>
                <a:t>Our dependent variable.</a:t>
              </a:r>
            </a:p>
            <a:p>
              <a:r>
                <a:rPr lang="en-US" altLang="ko-KR" sz="1200" dirty="0">
                  <a:solidFill>
                    <a:schemeClr val="tx1">
                      <a:lumMod val="75000"/>
                      <a:lumOff val="25000"/>
                    </a:schemeClr>
                  </a:solidFill>
                  <a:cs typeface="Arial" pitchFamily="34" charset="0"/>
                </a:rPr>
                <a:t>Numeric : life expectancy in age  </a:t>
              </a:r>
              <a:endParaRPr lang="ko-KR" altLang="en-US" sz="1200" dirty="0">
                <a:solidFill>
                  <a:schemeClr val="tx1">
                    <a:lumMod val="75000"/>
                    <a:lumOff val="25000"/>
                  </a:schemeClr>
                </a:solidFill>
                <a:cs typeface="Arial" pitchFamily="34" charset="0"/>
              </a:endParaRPr>
            </a:p>
          </p:txBody>
        </p:sp>
        <p:sp>
          <p:nvSpPr>
            <p:cNvPr id="13" name="TextBox 12"/>
            <p:cNvSpPr txBox="1"/>
            <p:nvPr/>
          </p:nvSpPr>
          <p:spPr>
            <a:xfrm>
              <a:off x="797728" y="3374898"/>
              <a:ext cx="2059657" cy="307777"/>
            </a:xfrm>
            <a:prstGeom prst="rect">
              <a:avLst/>
            </a:prstGeom>
            <a:noFill/>
          </p:spPr>
          <p:txBody>
            <a:bodyPr wrap="square" rtlCol="0">
              <a:spAutoFit/>
            </a:bodyPr>
            <a:lstStyle/>
            <a:p>
              <a:r>
                <a:rPr lang="en-US" altLang="ko-KR" sz="1400" b="1" dirty="0">
                  <a:solidFill>
                    <a:schemeClr val="bg1"/>
                  </a:solidFill>
                  <a:cs typeface="Arial" pitchFamily="34" charset="0"/>
                </a:rPr>
                <a:t>Life Expectancy</a:t>
              </a:r>
              <a:endParaRPr lang="ko-KR" altLang="en-US" sz="1400" b="1" dirty="0">
                <a:solidFill>
                  <a:schemeClr val="bg1"/>
                </a:solidFill>
                <a:cs typeface="Arial" pitchFamily="34" charset="0"/>
              </a:endParaRPr>
            </a:p>
          </p:txBody>
        </p:sp>
      </p:grpSp>
      <p:grpSp>
        <p:nvGrpSpPr>
          <p:cNvPr id="14" name="Group 13"/>
          <p:cNvGrpSpPr/>
          <p:nvPr/>
        </p:nvGrpSpPr>
        <p:grpSpPr>
          <a:xfrm>
            <a:off x="1300683" y="2538984"/>
            <a:ext cx="2664296" cy="929628"/>
            <a:chOff x="803640" y="3362835"/>
            <a:chExt cx="2059657" cy="929628"/>
          </a:xfrm>
        </p:grpSpPr>
        <p:sp>
          <p:nvSpPr>
            <p:cNvPr id="15" name="TextBox 14"/>
            <p:cNvSpPr txBox="1"/>
            <p:nvPr/>
          </p:nvSpPr>
          <p:spPr>
            <a:xfrm>
              <a:off x="803640" y="3646132"/>
              <a:ext cx="2059657" cy="646331"/>
            </a:xfrm>
            <a:prstGeom prst="rect">
              <a:avLst/>
            </a:prstGeom>
            <a:noFill/>
          </p:spPr>
          <p:txBody>
            <a:bodyPr wrap="square" rtlCol="0">
              <a:spAutoFit/>
            </a:bodyPr>
            <a:lstStyle/>
            <a:p>
              <a:r>
                <a:rPr lang="en-US" altLang="ko-KR" sz="1200" dirty="0">
                  <a:solidFill>
                    <a:schemeClr val="tx1">
                      <a:lumMod val="65000"/>
                      <a:lumOff val="35000"/>
                    </a:schemeClr>
                  </a:solidFill>
                  <a:cs typeface="Arial" pitchFamily="34" charset="0"/>
                </a:rPr>
                <a:t>Our independent variable.</a:t>
              </a:r>
            </a:p>
            <a:p>
              <a:r>
                <a:rPr lang="en-US" altLang="ko-KR" sz="1200" dirty="0">
                  <a:solidFill>
                    <a:schemeClr val="tx1">
                      <a:lumMod val="75000"/>
                      <a:lumOff val="25000"/>
                    </a:schemeClr>
                  </a:solidFill>
                  <a:cs typeface="Arial" pitchFamily="34" charset="0"/>
                </a:rPr>
                <a:t>Numeric : number of years of Schooling (years)</a:t>
              </a:r>
              <a:endParaRPr lang="ko-KR" altLang="en-US" sz="1200" dirty="0">
                <a:solidFill>
                  <a:schemeClr val="tx1">
                    <a:lumMod val="75000"/>
                    <a:lumOff val="25000"/>
                  </a:schemeClr>
                </a:solidFill>
                <a:cs typeface="Arial" pitchFamily="34" charset="0"/>
              </a:endParaRPr>
            </a:p>
          </p:txBody>
        </p:sp>
        <p:sp>
          <p:nvSpPr>
            <p:cNvPr id="16" name="TextBox 15"/>
            <p:cNvSpPr txBox="1"/>
            <p:nvPr/>
          </p:nvSpPr>
          <p:spPr>
            <a:xfrm>
              <a:off x="803640" y="3362835"/>
              <a:ext cx="2059657" cy="307777"/>
            </a:xfrm>
            <a:prstGeom prst="rect">
              <a:avLst/>
            </a:prstGeom>
            <a:noFill/>
          </p:spPr>
          <p:txBody>
            <a:bodyPr wrap="square" rtlCol="0">
              <a:spAutoFit/>
            </a:bodyPr>
            <a:lstStyle/>
            <a:p>
              <a:r>
                <a:rPr lang="en-US" altLang="ko-KR" sz="1400" b="1" dirty="0">
                  <a:solidFill>
                    <a:schemeClr val="bg1"/>
                  </a:solidFill>
                  <a:cs typeface="Arial" pitchFamily="34" charset="0"/>
                </a:rPr>
                <a:t>Schooling</a:t>
              </a:r>
              <a:endParaRPr lang="ko-KR" altLang="en-US" sz="1400" b="1" dirty="0">
                <a:solidFill>
                  <a:schemeClr val="bg1"/>
                </a:solidFill>
                <a:cs typeface="Arial" pitchFamily="34" charset="0"/>
              </a:endParaRPr>
            </a:p>
          </p:txBody>
        </p:sp>
      </p:grpSp>
      <p:grpSp>
        <p:nvGrpSpPr>
          <p:cNvPr id="17" name="Group 16"/>
          <p:cNvGrpSpPr/>
          <p:nvPr/>
        </p:nvGrpSpPr>
        <p:grpSpPr>
          <a:xfrm>
            <a:off x="1293036" y="3547096"/>
            <a:ext cx="2671944" cy="1295810"/>
            <a:chOff x="797728" y="3362835"/>
            <a:chExt cx="2065569" cy="1295810"/>
          </a:xfrm>
        </p:grpSpPr>
        <p:sp>
          <p:nvSpPr>
            <p:cNvPr id="18" name="TextBox 17"/>
            <p:cNvSpPr txBox="1"/>
            <p:nvPr/>
          </p:nvSpPr>
          <p:spPr>
            <a:xfrm>
              <a:off x="797728" y="3827648"/>
              <a:ext cx="2059657" cy="830997"/>
            </a:xfrm>
            <a:prstGeom prst="rect">
              <a:avLst/>
            </a:prstGeom>
            <a:noFill/>
          </p:spPr>
          <p:txBody>
            <a:bodyPr wrap="square" rtlCol="0">
              <a:spAutoFit/>
            </a:bodyPr>
            <a:lstStyle/>
            <a:p>
              <a:r>
                <a:rPr lang="en-US" altLang="ko-KR" sz="1200" dirty="0">
                  <a:solidFill>
                    <a:schemeClr val="tx1">
                      <a:lumMod val="65000"/>
                      <a:lumOff val="35000"/>
                    </a:schemeClr>
                  </a:solidFill>
                  <a:cs typeface="Arial" pitchFamily="34" charset="0"/>
                </a:rPr>
                <a:t>Control Variable.</a:t>
              </a:r>
            </a:p>
            <a:p>
              <a:r>
                <a:rPr lang="en-US" altLang="ko-KR" sz="1200" dirty="0">
                  <a:solidFill>
                    <a:schemeClr val="tx1">
                      <a:lumMod val="75000"/>
                      <a:lumOff val="25000"/>
                    </a:schemeClr>
                  </a:solidFill>
                  <a:cs typeface="Arial" pitchFamily="34" charset="0"/>
                </a:rPr>
                <a:t>Numeric : Human Development Index in terms of income composition of resources (index ranging from 0 to 1)</a:t>
              </a:r>
              <a:endParaRPr lang="ko-KR" altLang="en-US" sz="1200" dirty="0">
                <a:solidFill>
                  <a:schemeClr val="tx1">
                    <a:lumMod val="75000"/>
                    <a:lumOff val="25000"/>
                  </a:schemeClr>
                </a:solidFill>
                <a:cs typeface="Arial" pitchFamily="34" charset="0"/>
              </a:endParaRPr>
            </a:p>
          </p:txBody>
        </p:sp>
        <p:sp>
          <p:nvSpPr>
            <p:cNvPr id="19" name="TextBox 18"/>
            <p:cNvSpPr txBox="1"/>
            <p:nvPr/>
          </p:nvSpPr>
          <p:spPr>
            <a:xfrm>
              <a:off x="803640" y="3362835"/>
              <a:ext cx="2059657" cy="523220"/>
            </a:xfrm>
            <a:prstGeom prst="rect">
              <a:avLst/>
            </a:prstGeom>
            <a:noFill/>
          </p:spPr>
          <p:txBody>
            <a:bodyPr wrap="square" rtlCol="0">
              <a:spAutoFit/>
            </a:bodyPr>
            <a:lstStyle/>
            <a:p>
              <a:r>
                <a:rPr lang="en-US" altLang="ko-KR" sz="1400" b="1" dirty="0">
                  <a:solidFill>
                    <a:schemeClr val="bg1"/>
                  </a:solidFill>
                  <a:cs typeface="Arial" pitchFamily="34" charset="0"/>
                </a:rPr>
                <a:t>Income Composition of Resources </a:t>
              </a:r>
              <a:endParaRPr lang="ko-KR" altLang="en-US" sz="1400" b="1" dirty="0">
                <a:solidFill>
                  <a:schemeClr val="bg1"/>
                </a:solidFill>
                <a:cs typeface="Arial" pitchFamily="34" charset="0"/>
              </a:endParaRPr>
            </a:p>
          </p:txBody>
        </p:sp>
      </p:grpSp>
      <p:sp>
        <p:nvSpPr>
          <p:cNvPr id="20" name="Oval 19"/>
          <p:cNvSpPr/>
          <p:nvPr/>
        </p:nvSpPr>
        <p:spPr>
          <a:xfrm>
            <a:off x="5248647" y="1716037"/>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1" name="Oval 20"/>
          <p:cNvSpPr/>
          <p:nvPr/>
        </p:nvSpPr>
        <p:spPr>
          <a:xfrm>
            <a:off x="5230788" y="2724149"/>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23" name="Group 22"/>
          <p:cNvGrpSpPr/>
          <p:nvPr/>
        </p:nvGrpSpPr>
        <p:grpSpPr>
          <a:xfrm>
            <a:off x="5896719" y="1539255"/>
            <a:ext cx="2664296" cy="929628"/>
            <a:chOff x="803640" y="3362835"/>
            <a:chExt cx="2059657" cy="929628"/>
          </a:xfrm>
        </p:grpSpPr>
        <p:sp>
          <p:nvSpPr>
            <p:cNvPr id="24" name="TextBox 23"/>
            <p:cNvSpPr txBox="1"/>
            <p:nvPr/>
          </p:nvSpPr>
          <p:spPr>
            <a:xfrm>
              <a:off x="803640" y="3646132"/>
              <a:ext cx="2059657" cy="646331"/>
            </a:xfrm>
            <a:prstGeom prst="rect">
              <a:avLst/>
            </a:prstGeom>
            <a:noFill/>
          </p:spPr>
          <p:txBody>
            <a:bodyPr wrap="square" rtlCol="0">
              <a:spAutoFit/>
            </a:bodyPr>
            <a:lstStyle/>
            <a:p>
              <a:r>
                <a:rPr lang="en-US" altLang="ko-KR" sz="1200" dirty="0">
                  <a:solidFill>
                    <a:schemeClr val="tx1">
                      <a:lumMod val="65000"/>
                      <a:lumOff val="35000"/>
                    </a:schemeClr>
                  </a:solidFill>
                  <a:cs typeface="Arial" pitchFamily="34" charset="0"/>
                </a:rPr>
                <a:t>Control Variable.</a:t>
              </a:r>
            </a:p>
            <a:p>
              <a:r>
                <a:rPr lang="en-US" altLang="ko-KR" sz="1200" dirty="0">
                  <a:solidFill>
                    <a:schemeClr val="tx1">
                      <a:lumMod val="75000"/>
                      <a:lumOff val="25000"/>
                    </a:schemeClr>
                  </a:solidFill>
                  <a:cs typeface="Arial" pitchFamily="34" charset="0"/>
                </a:rPr>
                <a:t>Factor : Country status of developed or developing</a:t>
              </a:r>
              <a:endParaRPr lang="ko-KR" altLang="en-US" sz="1200" dirty="0">
                <a:solidFill>
                  <a:schemeClr val="tx1">
                    <a:lumMod val="75000"/>
                    <a:lumOff val="25000"/>
                  </a:schemeClr>
                </a:solidFill>
                <a:cs typeface="Arial" pitchFamily="34" charset="0"/>
              </a:endParaRPr>
            </a:p>
          </p:txBody>
        </p:sp>
        <p:sp>
          <p:nvSpPr>
            <p:cNvPr id="25" name="TextBox 24"/>
            <p:cNvSpPr txBox="1"/>
            <p:nvPr/>
          </p:nvSpPr>
          <p:spPr>
            <a:xfrm>
              <a:off x="803640" y="3362835"/>
              <a:ext cx="2059657" cy="307777"/>
            </a:xfrm>
            <a:prstGeom prst="rect">
              <a:avLst/>
            </a:prstGeom>
            <a:noFill/>
          </p:spPr>
          <p:txBody>
            <a:bodyPr wrap="square" rtlCol="0">
              <a:spAutoFit/>
            </a:bodyPr>
            <a:lstStyle/>
            <a:p>
              <a:r>
                <a:rPr lang="en-US" altLang="ko-KR" sz="1400" b="1" dirty="0">
                  <a:solidFill>
                    <a:schemeClr val="bg1"/>
                  </a:solidFill>
                  <a:cs typeface="Arial" pitchFamily="34" charset="0"/>
                </a:rPr>
                <a:t>Status</a:t>
              </a:r>
              <a:endParaRPr lang="ko-KR" altLang="en-US" sz="1400" b="1" dirty="0">
                <a:solidFill>
                  <a:schemeClr val="bg1"/>
                </a:solidFill>
                <a:cs typeface="Arial" pitchFamily="34" charset="0"/>
              </a:endParaRPr>
            </a:p>
          </p:txBody>
        </p:sp>
      </p:grpSp>
      <p:grpSp>
        <p:nvGrpSpPr>
          <p:cNvPr id="26" name="Group 25"/>
          <p:cNvGrpSpPr/>
          <p:nvPr/>
        </p:nvGrpSpPr>
        <p:grpSpPr>
          <a:xfrm>
            <a:off x="5896719" y="2547367"/>
            <a:ext cx="2664296" cy="929628"/>
            <a:chOff x="803640" y="3362835"/>
            <a:chExt cx="2059657" cy="929628"/>
          </a:xfrm>
        </p:grpSpPr>
        <p:sp>
          <p:nvSpPr>
            <p:cNvPr id="27" name="TextBox 26"/>
            <p:cNvSpPr txBox="1"/>
            <p:nvPr/>
          </p:nvSpPr>
          <p:spPr>
            <a:xfrm>
              <a:off x="803640" y="3646132"/>
              <a:ext cx="2059657" cy="646331"/>
            </a:xfrm>
            <a:prstGeom prst="rect">
              <a:avLst/>
            </a:prstGeom>
            <a:noFill/>
          </p:spPr>
          <p:txBody>
            <a:bodyPr wrap="square" rtlCol="0">
              <a:spAutoFit/>
            </a:bodyPr>
            <a:lstStyle/>
            <a:p>
              <a:r>
                <a:rPr lang="en-US" altLang="ko-KR" sz="1200" dirty="0">
                  <a:solidFill>
                    <a:schemeClr val="tx1">
                      <a:lumMod val="65000"/>
                      <a:lumOff val="35000"/>
                    </a:schemeClr>
                  </a:solidFill>
                  <a:cs typeface="Arial" pitchFamily="34" charset="0"/>
                </a:rPr>
                <a:t>Control Variable.</a:t>
              </a:r>
            </a:p>
            <a:p>
              <a:r>
                <a:rPr lang="en-US" altLang="ko-KR" sz="1200" dirty="0">
                  <a:solidFill>
                    <a:schemeClr val="tx1">
                      <a:lumMod val="75000"/>
                      <a:lumOff val="25000"/>
                    </a:schemeClr>
                  </a:solidFill>
                  <a:cs typeface="Arial" pitchFamily="34" charset="0"/>
                </a:rPr>
                <a:t>Numeric : Alcohol recorded per capita (1 unit = 15 litres )</a:t>
              </a:r>
              <a:endParaRPr lang="ko-KR" altLang="en-US" sz="1200" dirty="0">
                <a:solidFill>
                  <a:schemeClr val="tx1">
                    <a:lumMod val="75000"/>
                    <a:lumOff val="25000"/>
                  </a:schemeClr>
                </a:solidFill>
                <a:cs typeface="Arial" pitchFamily="34" charset="0"/>
              </a:endParaRPr>
            </a:p>
          </p:txBody>
        </p:sp>
        <p:sp>
          <p:nvSpPr>
            <p:cNvPr id="28" name="TextBox 27"/>
            <p:cNvSpPr txBox="1"/>
            <p:nvPr/>
          </p:nvSpPr>
          <p:spPr>
            <a:xfrm>
              <a:off x="803640" y="3362835"/>
              <a:ext cx="2059657" cy="307777"/>
            </a:xfrm>
            <a:prstGeom prst="rect">
              <a:avLst/>
            </a:prstGeom>
            <a:noFill/>
          </p:spPr>
          <p:txBody>
            <a:bodyPr wrap="square" rtlCol="0">
              <a:spAutoFit/>
            </a:bodyPr>
            <a:lstStyle/>
            <a:p>
              <a:r>
                <a:rPr lang="en-US" altLang="ko-KR" sz="1400" b="1" dirty="0">
                  <a:solidFill>
                    <a:schemeClr val="bg1"/>
                  </a:solidFill>
                  <a:cs typeface="Arial" pitchFamily="34" charset="0"/>
                </a:rPr>
                <a:t>Alcohol</a:t>
              </a:r>
              <a:endParaRPr lang="ko-KR" altLang="en-US" sz="1400" b="1" dirty="0">
                <a:solidFill>
                  <a:schemeClr val="bg1"/>
                </a:solidFill>
                <a:cs typeface="Arial" pitchFamily="34" charset="0"/>
              </a:endParaRPr>
            </a:p>
          </p:txBody>
        </p:sp>
      </p:grpSp>
      <p:sp>
        <p:nvSpPr>
          <p:cNvPr id="8" name="Rectangle 7"/>
          <p:cNvSpPr/>
          <p:nvPr/>
        </p:nvSpPr>
        <p:spPr>
          <a:xfrm>
            <a:off x="4554000" y="1653798"/>
            <a:ext cx="36000" cy="270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pic>
        <p:nvPicPr>
          <p:cNvPr id="45" name="Graphic 44" descr="Heart organ with solid fill">
            <a:extLst>
              <a:ext uri="{FF2B5EF4-FFF2-40B4-BE49-F238E27FC236}">
                <a16:creationId xmlns:a16="http://schemas.microsoft.com/office/drawing/2014/main" id="{F02495F4-61FC-7ACD-9678-340D5787DF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4417" y="1716037"/>
            <a:ext cx="487695" cy="487695"/>
          </a:xfrm>
          <a:prstGeom prst="rect">
            <a:avLst/>
          </a:prstGeom>
        </p:spPr>
      </p:pic>
      <p:pic>
        <p:nvPicPr>
          <p:cNvPr id="49" name="Graphic 48" descr="Coins with solid fill">
            <a:extLst>
              <a:ext uri="{FF2B5EF4-FFF2-40B4-BE49-F238E27FC236}">
                <a16:creationId xmlns:a16="http://schemas.microsoft.com/office/drawing/2014/main" id="{A6581E3A-8514-C724-4336-0D5F344F367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6368" y="3802881"/>
            <a:ext cx="418056" cy="418056"/>
          </a:xfrm>
          <a:prstGeom prst="rect">
            <a:avLst/>
          </a:prstGeom>
        </p:spPr>
      </p:pic>
      <p:pic>
        <p:nvPicPr>
          <p:cNvPr id="51" name="Graphic 50" descr="Earth globe: Americas with solid fill">
            <a:extLst>
              <a:ext uri="{FF2B5EF4-FFF2-40B4-BE49-F238E27FC236}">
                <a16:creationId xmlns:a16="http://schemas.microsoft.com/office/drawing/2014/main" id="{84B6705E-F581-D719-CFC3-588E0DF4F61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05846" y="1764853"/>
            <a:ext cx="461665" cy="461665"/>
          </a:xfrm>
          <a:prstGeom prst="rect">
            <a:avLst/>
          </a:prstGeom>
        </p:spPr>
      </p:pic>
      <p:pic>
        <p:nvPicPr>
          <p:cNvPr id="53" name="Graphic 52" descr="Champagne glasses with solid fill">
            <a:extLst>
              <a:ext uri="{FF2B5EF4-FFF2-40B4-BE49-F238E27FC236}">
                <a16:creationId xmlns:a16="http://schemas.microsoft.com/office/drawing/2014/main" id="{351E8BEF-413F-F9DE-29C5-32EF4FEDAC5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288374" y="2775198"/>
            <a:ext cx="457200" cy="457200"/>
          </a:xfrm>
          <a:prstGeom prst="rect">
            <a:avLst/>
          </a:prstGeom>
        </p:spPr>
      </p:pic>
      <p:pic>
        <p:nvPicPr>
          <p:cNvPr id="55" name="Graphic 54" descr="Storytelling with solid fill">
            <a:extLst>
              <a:ext uri="{FF2B5EF4-FFF2-40B4-BE49-F238E27FC236}">
                <a16:creationId xmlns:a16="http://schemas.microsoft.com/office/drawing/2014/main" id="{60B618D5-03E5-B41E-EAFF-2486918294B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9664" y="2746940"/>
            <a:ext cx="457200" cy="457200"/>
          </a:xfrm>
          <a:prstGeom prst="rect">
            <a:avLst/>
          </a:prstGeom>
        </p:spPr>
      </p:pic>
    </p:spTree>
    <p:extLst>
      <p:ext uri="{BB962C8B-B14F-4D97-AF65-F5344CB8AC3E}">
        <p14:creationId xmlns:p14="http://schemas.microsoft.com/office/powerpoint/2010/main" val="3239406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6359" y="181632"/>
            <a:ext cx="4968552" cy="576064"/>
          </a:xfrm>
        </p:spPr>
        <p:txBody>
          <a:bodyPr>
            <a:normAutofit/>
          </a:bodyPr>
          <a:lstStyle/>
          <a:p>
            <a:r>
              <a:rPr lang="en-US" altLang="ko-KR" sz="3200" dirty="0"/>
              <a:t>Distribution of our variables</a:t>
            </a:r>
            <a:endParaRPr lang="ko-KR" altLang="en-US" sz="3200" dirty="0"/>
          </a:p>
        </p:txBody>
      </p:sp>
      <p:sp>
        <p:nvSpPr>
          <p:cNvPr id="3" name="Text Placeholder 2"/>
          <p:cNvSpPr>
            <a:spLocks noGrp="1"/>
          </p:cNvSpPr>
          <p:nvPr>
            <p:ph type="body" sz="quarter" idx="11"/>
          </p:nvPr>
        </p:nvSpPr>
        <p:spPr>
          <a:xfrm>
            <a:off x="619985" y="694345"/>
            <a:ext cx="3707904" cy="328653"/>
          </a:xfrm>
        </p:spPr>
        <p:txBody>
          <a:bodyPr>
            <a:normAutofit/>
          </a:bodyPr>
          <a:lstStyle/>
          <a:p>
            <a:pPr lvl="0"/>
            <a:r>
              <a:rPr lang="en-US" altLang="ko-KR" dirty="0"/>
              <a:t>What does this explain?</a:t>
            </a:r>
          </a:p>
        </p:txBody>
      </p:sp>
      <p:sp>
        <p:nvSpPr>
          <p:cNvPr id="13" name="Text Placeholder 17"/>
          <p:cNvSpPr txBox="1">
            <a:spLocks/>
          </p:cNvSpPr>
          <p:nvPr/>
        </p:nvSpPr>
        <p:spPr>
          <a:xfrm>
            <a:off x="568330" y="4060137"/>
            <a:ext cx="1152128" cy="661926"/>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000" b="1" dirty="0">
                <a:solidFill>
                  <a:schemeClr val="tx1">
                    <a:lumMod val="75000"/>
                    <a:lumOff val="25000"/>
                  </a:schemeClr>
                </a:solidFill>
                <a:cs typeface="Arial" pitchFamily="34" charset="0"/>
              </a:rPr>
              <a:t>Mean: 69.33</a:t>
            </a:r>
          </a:p>
          <a:p>
            <a:pPr marL="0" indent="0" algn="ctr">
              <a:buNone/>
            </a:pPr>
            <a:r>
              <a:rPr lang="en-US" sz="1000" b="1" dirty="0">
                <a:solidFill>
                  <a:schemeClr val="tx1">
                    <a:lumMod val="75000"/>
                    <a:lumOff val="25000"/>
                  </a:schemeClr>
                </a:solidFill>
                <a:cs typeface="Arial" pitchFamily="34" charset="0"/>
              </a:rPr>
              <a:t>Median: 72.1</a:t>
            </a:r>
          </a:p>
          <a:p>
            <a:pPr marL="0" indent="0" algn="ctr">
              <a:buNone/>
            </a:pPr>
            <a:r>
              <a:rPr lang="en-US" sz="1000" b="1" dirty="0">
                <a:solidFill>
                  <a:schemeClr val="tx1">
                    <a:lumMod val="75000"/>
                    <a:lumOff val="25000"/>
                  </a:schemeClr>
                </a:solidFill>
                <a:cs typeface="Arial" pitchFamily="34" charset="0"/>
              </a:rPr>
              <a:t>SD: 9.37</a:t>
            </a:r>
          </a:p>
        </p:txBody>
      </p:sp>
      <p:pic>
        <p:nvPicPr>
          <p:cNvPr id="39" name="Picture 38" descr="Chart, histogram&#10;&#10;Description automatically generated">
            <a:extLst>
              <a:ext uri="{FF2B5EF4-FFF2-40B4-BE49-F238E27FC236}">
                <a16:creationId xmlns:a16="http://schemas.microsoft.com/office/drawing/2014/main" id="{E6F48E62-D765-1140-C21F-6A0E76BF72BE}"/>
              </a:ext>
            </a:extLst>
          </p:cNvPr>
          <p:cNvPicPr>
            <a:picLocks noChangeAspect="1"/>
          </p:cNvPicPr>
          <p:nvPr/>
        </p:nvPicPr>
        <p:blipFill rotWithShape="1">
          <a:blip r:embed="rId2">
            <a:extLst>
              <a:ext uri="{28A0092B-C50C-407E-A947-70E740481C1C}">
                <a14:useLocalDpi xmlns:a14="http://schemas.microsoft.com/office/drawing/2010/main" val="0"/>
              </a:ext>
            </a:extLst>
          </a:blip>
          <a:srcRect l="262" r="262"/>
          <a:stretch/>
        </p:blipFill>
        <p:spPr>
          <a:xfrm>
            <a:off x="-5058" y="2019977"/>
            <a:ext cx="2169449" cy="2048369"/>
          </a:xfrm>
          <a:prstGeom prst="rect">
            <a:avLst/>
          </a:prstGeom>
          <a:effectLst>
            <a:softEdge rad="0"/>
          </a:effectLst>
        </p:spPr>
      </p:pic>
      <p:pic>
        <p:nvPicPr>
          <p:cNvPr id="40" name="Picture 39">
            <a:extLst>
              <a:ext uri="{FF2B5EF4-FFF2-40B4-BE49-F238E27FC236}">
                <a16:creationId xmlns:a16="http://schemas.microsoft.com/office/drawing/2014/main" id="{CE3EF6ED-EFBD-FD72-910F-4F53BCE75CC0}"/>
              </a:ext>
            </a:extLst>
          </p:cNvPr>
          <p:cNvPicPr>
            <a:picLocks noChangeAspect="1"/>
          </p:cNvPicPr>
          <p:nvPr/>
        </p:nvPicPr>
        <p:blipFill rotWithShape="1">
          <a:blip r:embed="rId3"/>
          <a:srcRect l="401" r="-401"/>
          <a:stretch/>
        </p:blipFill>
        <p:spPr>
          <a:xfrm>
            <a:off x="2331720" y="2014032"/>
            <a:ext cx="2169349" cy="2054314"/>
          </a:xfrm>
          <a:prstGeom prst="rect">
            <a:avLst/>
          </a:prstGeom>
        </p:spPr>
      </p:pic>
      <p:pic>
        <p:nvPicPr>
          <p:cNvPr id="45" name="Picture 44" descr="Chart, histogram&#10;&#10;Description automatically generated">
            <a:extLst>
              <a:ext uri="{FF2B5EF4-FFF2-40B4-BE49-F238E27FC236}">
                <a16:creationId xmlns:a16="http://schemas.microsoft.com/office/drawing/2014/main" id="{DCB72BFD-655F-E47A-5A4D-698F3BCECFF4}"/>
              </a:ext>
            </a:extLst>
          </p:cNvPr>
          <p:cNvPicPr>
            <a:picLocks noChangeAspect="1"/>
          </p:cNvPicPr>
          <p:nvPr/>
        </p:nvPicPr>
        <p:blipFill rotWithShape="1">
          <a:blip r:embed="rId4">
            <a:extLst>
              <a:ext uri="{28A0092B-C50C-407E-A947-70E740481C1C}">
                <a14:useLocalDpi xmlns:a14="http://schemas.microsoft.com/office/drawing/2010/main" val="0"/>
              </a:ext>
            </a:extLst>
          </a:blip>
          <a:srcRect l="818" r="-2549"/>
          <a:stretch/>
        </p:blipFill>
        <p:spPr>
          <a:xfrm>
            <a:off x="6974968" y="2008458"/>
            <a:ext cx="2114168" cy="2022911"/>
          </a:xfrm>
          <a:prstGeom prst="rect">
            <a:avLst/>
          </a:prstGeom>
        </p:spPr>
      </p:pic>
      <p:sp>
        <p:nvSpPr>
          <p:cNvPr id="46" name="Text Placeholder 17">
            <a:extLst>
              <a:ext uri="{FF2B5EF4-FFF2-40B4-BE49-F238E27FC236}">
                <a16:creationId xmlns:a16="http://schemas.microsoft.com/office/drawing/2014/main" id="{124418BC-0CB6-EDBA-E9A1-D4CC415469E8}"/>
              </a:ext>
            </a:extLst>
          </p:cNvPr>
          <p:cNvSpPr txBox="1">
            <a:spLocks/>
          </p:cNvSpPr>
          <p:nvPr/>
        </p:nvSpPr>
        <p:spPr>
          <a:xfrm>
            <a:off x="2893649" y="4060137"/>
            <a:ext cx="1152128" cy="661926"/>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000" b="1" dirty="0">
                <a:solidFill>
                  <a:schemeClr val="tx1">
                    <a:lumMod val="75000"/>
                    <a:lumOff val="25000"/>
                  </a:schemeClr>
                </a:solidFill>
                <a:cs typeface="Arial" pitchFamily="34" charset="0"/>
              </a:rPr>
              <a:t>Mean: 12.18</a:t>
            </a:r>
          </a:p>
          <a:p>
            <a:pPr marL="0" indent="0" algn="ctr">
              <a:buNone/>
            </a:pPr>
            <a:r>
              <a:rPr lang="en-US" sz="1000" b="1" dirty="0">
                <a:solidFill>
                  <a:schemeClr val="tx1">
                    <a:lumMod val="75000"/>
                    <a:lumOff val="25000"/>
                  </a:schemeClr>
                </a:solidFill>
                <a:cs typeface="Arial" pitchFamily="34" charset="0"/>
              </a:rPr>
              <a:t>Median: 12.4</a:t>
            </a:r>
          </a:p>
          <a:p>
            <a:pPr marL="0" indent="0" algn="ctr">
              <a:buNone/>
            </a:pPr>
            <a:r>
              <a:rPr lang="en-US" sz="1000" b="1" dirty="0">
                <a:solidFill>
                  <a:schemeClr val="tx1">
                    <a:lumMod val="75000"/>
                    <a:lumOff val="25000"/>
                  </a:schemeClr>
                </a:solidFill>
                <a:cs typeface="Arial" pitchFamily="34" charset="0"/>
              </a:rPr>
              <a:t>SD: 2.978</a:t>
            </a:r>
          </a:p>
        </p:txBody>
      </p:sp>
      <p:sp>
        <p:nvSpPr>
          <p:cNvPr id="47" name="Text Placeholder 17">
            <a:extLst>
              <a:ext uri="{FF2B5EF4-FFF2-40B4-BE49-F238E27FC236}">
                <a16:creationId xmlns:a16="http://schemas.microsoft.com/office/drawing/2014/main" id="{2B50B956-9165-DFBC-597C-2CF00EF36D15}"/>
              </a:ext>
            </a:extLst>
          </p:cNvPr>
          <p:cNvSpPr txBox="1">
            <a:spLocks/>
          </p:cNvSpPr>
          <p:nvPr/>
        </p:nvSpPr>
        <p:spPr>
          <a:xfrm>
            <a:off x="5234911" y="4017966"/>
            <a:ext cx="1152128" cy="689963"/>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000" b="1" dirty="0">
                <a:solidFill>
                  <a:schemeClr val="tx1">
                    <a:lumMod val="75000"/>
                    <a:lumOff val="25000"/>
                  </a:schemeClr>
                </a:solidFill>
                <a:cs typeface="Arial" pitchFamily="34" charset="0"/>
              </a:rPr>
              <a:t>Mean: 0.63</a:t>
            </a:r>
          </a:p>
          <a:p>
            <a:pPr marL="0" indent="0" algn="ctr">
              <a:buNone/>
            </a:pPr>
            <a:r>
              <a:rPr lang="en-US" sz="1000" b="1" dirty="0">
                <a:solidFill>
                  <a:schemeClr val="tx1">
                    <a:lumMod val="75000"/>
                    <a:lumOff val="25000"/>
                  </a:schemeClr>
                </a:solidFill>
                <a:cs typeface="Arial" pitchFamily="34" charset="0"/>
              </a:rPr>
              <a:t>Median: 0.67</a:t>
            </a:r>
          </a:p>
          <a:p>
            <a:pPr marL="0" indent="0" algn="ctr">
              <a:buNone/>
            </a:pPr>
            <a:r>
              <a:rPr lang="en-US" sz="1000" b="1" dirty="0">
                <a:solidFill>
                  <a:schemeClr val="tx1">
                    <a:lumMod val="75000"/>
                    <a:lumOff val="25000"/>
                  </a:schemeClr>
                </a:solidFill>
                <a:cs typeface="Arial" pitchFamily="34" charset="0"/>
              </a:rPr>
              <a:t>SD: 0.20</a:t>
            </a:r>
          </a:p>
        </p:txBody>
      </p:sp>
      <p:sp>
        <p:nvSpPr>
          <p:cNvPr id="50" name="Text Placeholder 17">
            <a:extLst>
              <a:ext uri="{FF2B5EF4-FFF2-40B4-BE49-F238E27FC236}">
                <a16:creationId xmlns:a16="http://schemas.microsoft.com/office/drawing/2014/main" id="{36C9467F-656E-6092-3FF4-5F9C631AE834}"/>
              </a:ext>
            </a:extLst>
          </p:cNvPr>
          <p:cNvSpPr txBox="1">
            <a:spLocks/>
          </p:cNvSpPr>
          <p:nvPr/>
        </p:nvSpPr>
        <p:spPr>
          <a:xfrm>
            <a:off x="7603022" y="4017966"/>
            <a:ext cx="1152128" cy="661926"/>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000" b="1" dirty="0">
                <a:solidFill>
                  <a:schemeClr val="tx1">
                    <a:lumMod val="75000"/>
                    <a:lumOff val="25000"/>
                  </a:schemeClr>
                </a:solidFill>
                <a:cs typeface="Arial" pitchFamily="34" charset="0"/>
              </a:rPr>
              <a:t>Mean: 4.546</a:t>
            </a:r>
          </a:p>
          <a:p>
            <a:pPr marL="0" indent="0" algn="ctr">
              <a:buNone/>
            </a:pPr>
            <a:r>
              <a:rPr lang="en-US" sz="1000" b="1" dirty="0">
                <a:solidFill>
                  <a:schemeClr val="tx1">
                    <a:lumMod val="75000"/>
                    <a:lumOff val="25000"/>
                  </a:schemeClr>
                </a:solidFill>
                <a:cs typeface="Arial" pitchFamily="34" charset="0"/>
              </a:rPr>
              <a:t>Median: 3.755</a:t>
            </a:r>
          </a:p>
          <a:p>
            <a:pPr marL="0" indent="0" algn="ctr">
              <a:buNone/>
            </a:pPr>
            <a:r>
              <a:rPr lang="en-US" sz="1000" b="1" dirty="0">
                <a:solidFill>
                  <a:schemeClr val="tx1">
                    <a:lumMod val="75000"/>
                    <a:lumOff val="25000"/>
                  </a:schemeClr>
                </a:solidFill>
                <a:cs typeface="Arial" pitchFamily="34" charset="0"/>
              </a:rPr>
              <a:t>SD: 3.92</a:t>
            </a:r>
          </a:p>
        </p:txBody>
      </p:sp>
      <p:sp>
        <p:nvSpPr>
          <p:cNvPr id="53" name="TextBox 52">
            <a:extLst>
              <a:ext uri="{FF2B5EF4-FFF2-40B4-BE49-F238E27FC236}">
                <a16:creationId xmlns:a16="http://schemas.microsoft.com/office/drawing/2014/main" id="{95A76698-A4D6-A983-41ED-0C35F4AE9358}"/>
              </a:ext>
            </a:extLst>
          </p:cNvPr>
          <p:cNvSpPr txBox="1"/>
          <p:nvPr/>
        </p:nvSpPr>
        <p:spPr>
          <a:xfrm>
            <a:off x="8057674" y="181632"/>
            <a:ext cx="834806" cy="784830"/>
          </a:xfrm>
          <a:prstGeom prst="rect">
            <a:avLst/>
          </a:prstGeom>
          <a:solidFill>
            <a:schemeClr val="bg1"/>
          </a:solidFill>
        </p:spPr>
        <p:txBody>
          <a:bodyPr wrap="square" rtlCol="0">
            <a:spAutoFit/>
          </a:bodyPr>
          <a:lstStyle/>
          <a:p>
            <a:r>
              <a:rPr lang="en-US" sz="900" dirty="0"/>
              <a:t>Developed: </a:t>
            </a:r>
          </a:p>
          <a:p>
            <a:r>
              <a:rPr lang="en-US" sz="900" dirty="0"/>
              <a:t>32</a:t>
            </a:r>
          </a:p>
          <a:p>
            <a:endParaRPr lang="en-US" sz="900" dirty="0"/>
          </a:p>
          <a:p>
            <a:r>
              <a:rPr lang="en-US" sz="900" dirty="0"/>
              <a:t>Developing: 161</a:t>
            </a:r>
          </a:p>
        </p:txBody>
      </p:sp>
      <p:pic>
        <p:nvPicPr>
          <p:cNvPr id="4" name="Picture 3">
            <a:extLst>
              <a:ext uri="{FF2B5EF4-FFF2-40B4-BE49-F238E27FC236}">
                <a16:creationId xmlns:a16="http://schemas.microsoft.com/office/drawing/2014/main" id="{DCACBB9A-54DA-E33C-A740-47C330A31C97}"/>
              </a:ext>
            </a:extLst>
          </p:cNvPr>
          <p:cNvPicPr>
            <a:picLocks noChangeAspect="1"/>
          </p:cNvPicPr>
          <p:nvPr/>
        </p:nvPicPr>
        <p:blipFill>
          <a:blip r:embed="rId5"/>
          <a:stretch>
            <a:fillRect/>
          </a:stretch>
        </p:blipFill>
        <p:spPr>
          <a:xfrm>
            <a:off x="5796693" y="181632"/>
            <a:ext cx="2260981" cy="1661085"/>
          </a:xfrm>
          <a:prstGeom prst="rect">
            <a:avLst/>
          </a:prstGeom>
        </p:spPr>
      </p:pic>
      <p:pic>
        <p:nvPicPr>
          <p:cNvPr id="5" name="Picture 4">
            <a:extLst>
              <a:ext uri="{FF2B5EF4-FFF2-40B4-BE49-F238E27FC236}">
                <a16:creationId xmlns:a16="http://schemas.microsoft.com/office/drawing/2014/main" id="{22491A3E-B70B-4876-B2AF-AA94E692CBE3}"/>
              </a:ext>
            </a:extLst>
          </p:cNvPr>
          <p:cNvPicPr>
            <a:picLocks noChangeAspect="1"/>
          </p:cNvPicPr>
          <p:nvPr/>
        </p:nvPicPr>
        <p:blipFill>
          <a:blip r:embed="rId6"/>
          <a:stretch>
            <a:fillRect/>
          </a:stretch>
        </p:blipFill>
        <p:spPr>
          <a:xfrm>
            <a:off x="4646982" y="2019977"/>
            <a:ext cx="2169349" cy="2057006"/>
          </a:xfrm>
          <a:prstGeom prst="rect">
            <a:avLst/>
          </a:prstGeom>
        </p:spPr>
      </p:pic>
    </p:spTree>
    <p:extLst>
      <p:ext uri="{BB962C8B-B14F-4D97-AF65-F5344CB8AC3E}">
        <p14:creationId xmlns:p14="http://schemas.microsoft.com/office/powerpoint/2010/main" val="3860310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571" y="282"/>
            <a:ext cx="17145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Rectangle 37">
            <a:extLst>
              <a:ext uri="{FF2B5EF4-FFF2-40B4-BE49-F238E27FC236}">
                <a16:creationId xmlns:a16="http://schemas.microsoft.com/office/drawing/2014/main" id="{9F8240C3-AA7A-4675-B08A-687C8BF5D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B98FE5FF-6839-4B2B-BA4F-78C87E8ED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17E82A2-6E5A-4DC5-921D-8ABC19E53E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599" y="482601"/>
            <a:ext cx="8178800" cy="417829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69A8CF0-75F5-81C1-6118-C50045FF729B}"/>
              </a:ext>
            </a:extLst>
          </p:cNvPr>
          <p:cNvPicPr>
            <a:picLocks noChangeAspect="1"/>
          </p:cNvPicPr>
          <p:nvPr/>
        </p:nvPicPr>
        <p:blipFill>
          <a:blip r:embed="rId3"/>
          <a:stretch>
            <a:fillRect/>
          </a:stretch>
        </p:blipFill>
        <p:spPr>
          <a:xfrm>
            <a:off x="500034" y="1347614"/>
            <a:ext cx="4287990" cy="3024972"/>
          </a:xfrm>
          <a:prstGeom prst="rect">
            <a:avLst/>
          </a:prstGeom>
        </p:spPr>
      </p:pic>
      <p:sp>
        <p:nvSpPr>
          <p:cNvPr id="19" name="Text Placeholder 1">
            <a:extLst>
              <a:ext uri="{FF2B5EF4-FFF2-40B4-BE49-F238E27FC236}">
                <a16:creationId xmlns:a16="http://schemas.microsoft.com/office/drawing/2014/main" id="{717E7F89-403D-B168-FC0E-26075020A335}"/>
              </a:ext>
            </a:extLst>
          </p:cNvPr>
          <p:cNvSpPr txBox="1">
            <a:spLocks/>
          </p:cNvSpPr>
          <p:nvPr/>
        </p:nvSpPr>
        <p:spPr>
          <a:xfrm>
            <a:off x="-734332" y="-11895"/>
            <a:ext cx="4287989" cy="371799"/>
          </a:xfrm>
          <a:prstGeom prst="rect">
            <a:avLst/>
          </a:prstGeom>
        </p:spPr>
        <p:txBody>
          <a:bodyPr vert="horz" lIns="91440" tIns="45720" rIns="91440" bIns="45720" rtlCol="0" anchor="b">
            <a:norm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latinLnBrk="0">
              <a:lnSpc>
                <a:spcPct val="89000"/>
              </a:lnSpc>
              <a:spcBef>
                <a:spcPct val="0"/>
              </a:spcBef>
              <a:spcAft>
                <a:spcPts val="600"/>
              </a:spcAft>
              <a:buNone/>
            </a:pPr>
            <a:r>
              <a:rPr lang="en-US" altLang="ko-KR" sz="1600" b="1" cap="all" dirty="0">
                <a:solidFill>
                  <a:schemeClr val="bg1"/>
                </a:solidFill>
                <a:latin typeface="+mj-lt"/>
                <a:ea typeface="+mj-ea"/>
                <a:cs typeface="+mj-cs"/>
              </a:rPr>
              <a:t>Why THESE VARIABLES?</a:t>
            </a:r>
          </a:p>
        </p:txBody>
      </p:sp>
      <p:pic>
        <p:nvPicPr>
          <p:cNvPr id="2" name="Picture 1">
            <a:extLst>
              <a:ext uri="{FF2B5EF4-FFF2-40B4-BE49-F238E27FC236}">
                <a16:creationId xmlns:a16="http://schemas.microsoft.com/office/drawing/2014/main" id="{05E34E7C-D539-969A-3573-8E1EC4524E33}"/>
              </a:ext>
            </a:extLst>
          </p:cNvPr>
          <p:cNvPicPr>
            <a:picLocks noChangeAspect="1"/>
          </p:cNvPicPr>
          <p:nvPr/>
        </p:nvPicPr>
        <p:blipFill>
          <a:blip r:embed="rId4"/>
          <a:stretch>
            <a:fillRect/>
          </a:stretch>
        </p:blipFill>
        <p:spPr>
          <a:xfrm>
            <a:off x="482599" y="482319"/>
            <a:ext cx="6593905" cy="4178299"/>
          </a:xfrm>
          <a:prstGeom prst="rect">
            <a:avLst/>
          </a:prstGeom>
        </p:spPr>
      </p:pic>
      <p:sp>
        <p:nvSpPr>
          <p:cNvPr id="3" name="TextBox 2">
            <a:extLst>
              <a:ext uri="{FF2B5EF4-FFF2-40B4-BE49-F238E27FC236}">
                <a16:creationId xmlns:a16="http://schemas.microsoft.com/office/drawing/2014/main" id="{63304FF6-3330-B4E2-C9CA-33223C8FAF27}"/>
              </a:ext>
            </a:extLst>
          </p:cNvPr>
          <p:cNvSpPr txBox="1"/>
          <p:nvPr/>
        </p:nvSpPr>
        <p:spPr>
          <a:xfrm>
            <a:off x="7093939" y="-94"/>
            <a:ext cx="2054293" cy="5143124"/>
          </a:xfrm>
          <a:prstGeom prst="rect">
            <a:avLst/>
          </a:prstGeom>
          <a:noFill/>
          <a:ln w="34925">
            <a:solidFill>
              <a:schemeClr val="bg1">
                <a:lumMod val="50000"/>
              </a:schemeClr>
            </a:solidFill>
            <a:extLst>
              <a:ext uri="{C807C97D-BFC1-408E-A445-0C87EB9F89A2}">
                <ask:lineSketchStyleProps xmlns:ask="http://schemas.microsoft.com/office/drawing/2018/sketchyshapes" sd="1219033472">
                  <a:custGeom>
                    <a:avLst/>
                    <a:gdLst>
                      <a:gd name="connsiteX0" fmla="*/ 0 w 1969886"/>
                      <a:gd name="connsiteY0" fmla="*/ 0 h 5143124"/>
                      <a:gd name="connsiteX1" fmla="*/ 1969886 w 1969886"/>
                      <a:gd name="connsiteY1" fmla="*/ 0 h 5143124"/>
                      <a:gd name="connsiteX2" fmla="*/ 1969886 w 1969886"/>
                      <a:gd name="connsiteY2" fmla="*/ 5143124 h 5143124"/>
                      <a:gd name="connsiteX3" fmla="*/ 0 w 1969886"/>
                      <a:gd name="connsiteY3" fmla="*/ 5143124 h 5143124"/>
                      <a:gd name="connsiteX4" fmla="*/ 0 w 1969886"/>
                      <a:gd name="connsiteY4" fmla="*/ 0 h 5143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886" h="5143124" extrusionOk="0">
                        <a:moveTo>
                          <a:pt x="0" y="0"/>
                        </a:moveTo>
                        <a:cubicBezTo>
                          <a:pt x="389183" y="118645"/>
                          <a:pt x="1649800" y="116012"/>
                          <a:pt x="1969886" y="0"/>
                        </a:cubicBezTo>
                        <a:cubicBezTo>
                          <a:pt x="1837004" y="1191042"/>
                          <a:pt x="2054837" y="4410422"/>
                          <a:pt x="1969886" y="5143124"/>
                        </a:cubicBezTo>
                        <a:cubicBezTo>
                          <a:pt x="1588353" y="5277724"/>
                          <a:pt x="536385" y="4985928"/>
                          <a:pt x="0" y="5143124"/>
                        </a:cubicBezTo>
                        <a:cubicBezTo>
                          <a:pt x="-20187" y="2849479"/>
                          <a:pt x="-152480" y="1217238"/>
                          <a:pt x="0" y="0"/>
                        </a:cubicBezTo>
                        <a:close/>
                      </a:path>
                    </a:pathLst>
                  </a:custGeom>
                  <ask:type>
                    <ask:lineSketchNone/>
                  </ask:type>
                </ask:lineSketchStyleProps>
              </a:ext>
            </a:extLst>
          </a:ln>
        </p:spPr>
        <p:txBody>
          <a:bodyPr wrap="square" rtlCol="0">
            <a:spAutoFit/>
          </a:bodyPr>
          <a:lstStyle/>
          <a:p>
            <a:endParaRPr lang="en-US" dirty="0"/>
          </a:p>
        </p:txBody>
      </p:sp>
      <p:pic>
        <p:nvPicPr>
          <p:cNvPr id="8" name="Picture 7" descr="Chart, scatter chart&#10;&#10;Description automatically generated">
            <a:extLst>
              <a:ext uri="{FF2B5EF4-FFF2-40B4-BE49-F238E27FC236}">
                <a16:creationId xmlns:a16="http://schemas.microsoft.com/office/drawing/2014/main" id="{6E1D12FA-B351-C4C5-B8D1-7751E5B763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7314" y="-282"/>
            <a:ext cx="2036687" cy="1799707"/>
          </a:xfrm>
          <a:prstGeom prst="rect">
            <a:avLst/>
          </a:prstGeom>
        </p:spPr>
      </p:pic>
      <p:pic>
        <p:nvPicPr>
          <p:cNvPr id="9" name="Picture 8" descr="Chart, scatter chart&#10;&#10;Description automatically generated">
            <a:extLst>
              <a:ext uri="{FF2B5EF4-FFF2-40B4-BE49-F238E27FC236}">
                <a16:creationId xmlns:a16="http://schemas.microsoft.com/office/drawing/2014/main" id="{F9F98705-CB26-9661-EFE1-CA982FADE1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07315" y="1789746"/>
            <a:ext cx="2036686" cy="1799707"/>
          </a:xfrm>
          <a:prstGeom prst="rect">
            <a:avLst/>
          </a:prstGeom>
        </p:spPr>
      </p:pic>
      <p:pic>
        <p:nvPicPr>
          <p:cNvPr id="10" name="Picture 9" descr="Chart, scatter chart&#10;&#10;Description automatically generated">
            <a:extLst>
              <a:ext uri="{FF2B5EF4-FFF2-40B4-BE49-F238E27FC236}">
                <a16:creationId xmlns:a16="http://schemas.microsoft.com/office/drawing/2014/main" id="{B8EFC8F2-0377-C5CF-0E1B-9702CA45D2B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07315" y="3507854"/>
            <a:ext cx="2036686" cy="1635646"/>
          </a:xfrm>
          <a:prstGeom prst="rect">
            <a:avLst/>
          </a:prstGeom>
        </p:spPr>
      </p:pic>
    </p:spTree>
    <p:extLst>
      <p:ext uri="{BB962C8B-B14F-4D97-AF65-F5344CB8AC3E}">
        <p14:creationId xmlns:p14="http://schemas.microsoft.com/office/powerpoint/2010/main" val="4261087703"/>
      </p:ext>
    </p:extLst>
  </p:cSld>
  <p:clrMapOvr>
    <a:masterClrMapping/>
  </p:clrMapOvr>
</p:sld>
</file>

<file path=ppt/theme/theme1.xml><?xml version="1.0" encoding="utf-8"?>
<a:theme xmlns:a="http://schemas.openxmlformats.org/drawingml/2006/main" name="Contents Slide Master">
  <a:themeElements>
    <a:clrScheme name="ALLPPT-COLOR-A19">
      <a:dk1>
        <a:sysClr val="windowText" lastClr="000000"/>
      </a:dk1>
      <a:lt1>
        <a:sysClr val="window" lastClr="FFFFFF"/>
      </a:lt1>
      <a:dk2>
        <a:srgbClr val="1F497D"/>
      </a:dk2>
      <a:lt2>
        <a:srgbClr val="EEECE1"/>
      </a:lt2>
      <a:accent1>
        <a:srgbClr val="32AEB8"/>
      </a:accent1>
      <a:accent2>
        <a:srgbClr val="F2A40D"/>
      </a:accent2>
      <a:accent3>
        <a:srgbClr val="32AEB8"/>
      </a:accent3>
      <a:accent4>
        <a:srgbClr val="F2A40D"/>
      </a:accent4>
      <a:accent5>
        <a:srgbClr val="32AEB8"/>
      </a:accent5>
      <a:accent6>
        <a:srgbClr val="F2A40D"/>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2AEB8"/>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Section Break Slide Master">
  <a:themeElements>
    <a:clrScheme name="ALLPPT-COLOR-A19">
      <a:dk1>
        <a:sysClr val="windowText" lastClr="000000"/>
      </a:dk1>
      <a:lt1>
        <a:sysClr val="window" lastClr="FFFFFF"/>
      </a:lt1>
      <a:dk2>
        <a:srgbClr val="1F497D"/>
      </a:dk2>
      <a:lt2>
        <a:srgbClr val="EEECE1"/>
      </a:lt2>
      <a:accent1>
        <a:srgbClr val="32AEB8"/>
      </a:accent1>
      <a:accent2>
        <a:srgbClr val="F2A40D"/>
      </a:accent2>
      <a:accent3>
        <a:srgbClr val="32AEB8"/>
      </a:accent3>
      <a:accent4>
        <a:srgbClr val="F2A40D"/>
      </a:accent4>
      <a:accent5>
        <a:srgbClr val="32AEB8"/>
      </a:accent5>
      <a:accent6>
        <a:srgbClr val="F2A40D"/>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2615</TotalTime>
  <Words>925</Words>
  <Application>Microsoft Macintosh PowerPoint</Application>
  <PresentationFormat>On-screen Show (16:9)</PresentationFormat>
  <Paragraphs>139</Paragraphs>
  <Slides>17</Slides>
  <Notes>8</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17</vt:i4>
      </vt:variant>
    </vt:vector>
  </HeadingPairs>
  <TitlesOfParts>
    <vt:vector size="25" baseType="lpstr">
      <vt:lpstr>Arial</vt:lpstr>
      <vt:lpstr>Calibri</vt:lpstr>
      <vt:lpstr>Franklin Gothic Book</vt:lpstr>
      <vt:lpstr>Helvetica Neue</vt:lpstr>
      <vt:lpstr>Wingdings</vt:lpstr>
      <vt:lpstr>Contents Slide Master</vt:lpstr>
      <vt:lpstr>Section Break Slide Master</vt:lpstr>
      <vt:lpstr>Crop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Amrina Roy</cp:lastModifiedBy>
  <cp:revision>105</cp:revision>
  <dcterms:created xsi:type="dcterms:W3CDTF">2016-12-05T23:26:54Z</dcterms:created>
  <dcterms:modified xsi:type="dcterms:W3CDTF">2022-12-01T23:32:38Z</dcterms:modified>
</cp:coreProperties>
</file>